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Dr </a:t>
            </a:r>
            <a:r>
              <a:rPr dirty="0"/>
              <a:t>P L</a:t>
            </a:r>
            <a:r>
              <a:rPr spc="-145" dirty="0"/>
              <a:t> </a:t>
            </a:r>
            <a:r>
              <a:rPr spc="-5" dirty="0"/>
              <a:t>Saranya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rgbClr val="CC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99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Dr </a:t>
            </a:r>
            <a:r>
              <a:rPr dirty="0"/>
              <a:t>P L</a:t>
            </a:r>
            <a:r>
              <a:rPr spc="-145" dirty="0"/>
              <a:t> </a:t>
            </a:r>
            <a:r>
              <a:rPr spc="-5" dirty="0"/>
              <a:t>Saranya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rgbClr val="CC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Dr </a:t>
            </a:r>
            <a:r>
              <a:rPr dirty="0"/>
              <a:t>P L</a:t>
            </a:r>
            <a:r>
              <a:rPr spc="-145" dirty="0"/>
              <a:t> </a:t>
            </a:r>
            <a:r>
              <a:rPr spc="-5" dirty="0"/>
              <a:t>Saranya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914400"/>
            <a:ext cx="82296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rgbClr val="CC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Dr </a:t>
            </a:r>
            <a:r>
              <a:rPr dirty="0"/>
              <a:t>P L</a:t>
            </a:r>
            <a:r>
              <a:rPr spc="-145" dirty="0"/>
              <a:t> </a:t>
            </a:r>
            <a:r>
              <a:rPr spc="-5" dirty="0"/>
              <a:t>Saranya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Dr </a:t>
            </a:r>
            <a:r>
              <a:rPr dirty="0"/>
              <a:t>P L</a:t>
            </a:r>
            <a:r>
              <a:rPr spc="-145" dirty="0"/>
              <a:t> </a:t>
            </a:r>
            <a:r>
              <a:rPr spc="-5" dirty="0"/>
              <a:t>Saranya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147" y="813053"/>
            <a:ext cx="173608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rgbClr val="CC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178509"/>
            <a:ext cx="8604885" cy="2586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99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57065" y="6290385"/>
            <a:ext cx="1229995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Dr </a:t>
            </a:r>
            <a:r>
              <a:rPr dirty="0"/>
              <a:t>P L</a:t>
            </a:r>
            <a:r>
              <a:rPr spc="-145" dirty="0"/>
              <a:t> </a:t>
            </a:r>
            <a:r>
              <a:rPr spc="-5" dirty="0"/>
              <a:t>Saranya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8885" y="6290385"/>
            <a:ext cx="274954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225" y="905077"/>
            <a:ext cx="79248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0" dirty="0">
                <a:solidFill>
                  <a:srgbClr val="000000"/>
                </a:solidFill>
                <a:latin typeface="Arial"/>
                <a:cs typeface="Arial"/>
              </a:rPr>
              <a:t>Electrical double layer</a:t>
            </a:r>
            <a:r>
              <a:rPr sz="4400" i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i="0" dirty="0">
                <a:solidFill>
                  <a:srgbClr val="000000"/>
                </a:solidFill>
                <a:latin typeface="Arial"/>
                <a:cs typeface="Arial"/>
              </a:rPr>
              <a:t>capacitor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2999398"/>
            <a:ext cx="8153400" cy="2389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3525" marR="1525905" algn="ctr">
              <a:lnSpc>
                <a:spcPct val="120100"/>
              </a:lnSpc>
              <a:spcBef>
                <a:spcPts val="100"/>
              </a:spcBef>
            </a:pPr>
            <a:r>
              <a:rPr sz="3200" smtClean="0">
                <a:latin typeface="Arial"/>
                <a:cs typeface="Arial"/>
              </a:rPr>
              <a:t>Dr</a:t>
            </a:r>
            <a:r>
              <a:rPr lang="en-US" sz="3200" dirty="0" smtClean="0">
                <a:latin typeface="Arial"/>
                <a:cs typeface="Arial"/>
              </a:rPr>
              <a:t>.</a:t>
            </a:r>
            <a:r>
              <a:rPr lang="en-US" sz="3200" dirty="0" err="1" smtClean="0">
                <a:latin typeface="Arial"/>
                <a:cs typeface="Arial"/>
              </a:rPr>
              <a:t>M.Ratna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Raju</a:t>
            </a:r>
            <a:r>
              <a:rPr sz="3200" smtClean="0">
                <a:latin typeface="Arial"/>
                <a:cs typeface="Arial"/>
              </a:rPr>
              <a:t>  </a:t>
            </a:r>
            <a:endParaRPr lang="en-US" sz="3200" dirty="0" smtClean="0">
              <a:latin typeface="Arial"/>
              <a:cs typeface="Arial"/>
            </a:endParaRPr>
          </a:p>
          <a:p>
            <a:pPr marL="1533525" marR="1525905" algn="ctr">
              <a:lnSpc>
                <a:spcPct val="120100"/>
              </a:lnSpc>
              <a:spcBef>
                <a:spcPts val="100"/>
              </a:spcBef>
            </a:pPr>
            <a:r>
              <a:rPr lang="en-US" sz="3200" dirty="0" smtClean="0">
                <a:latin typeface="Arial"/>
                <a:cs typeface="Arial"/>
              </a:rPr>
              <a:t>Lecturer</a:t>
            </a:r>
            <a:endParaRPr sz="3200">
              <a:latin typeface="Arial"/>
              <a:cs typeface="Arial"/>
            </a:endParaRPr>
          </a:p>
          <a:p>
            <a:pPr marL="12700" marR="5080" indent="-1270" algn="ctr">
              <a:lnSpc>
                <a:spcPct val="120000"/>
              </a:lnSpc>
            </a:pPr>
            <a:r>
              <a:rPr sz="3200" dirty="0">
                <a:latin typeface="Arial"/>
                <a:cs typeface="Arial"/>
              </a:rPr>
              <a:t>Department of </a:t>
            </a:r>
            <a:r>
              <a:rPr sz="3200" spc="-5">
                <a:latin typeface="Arial"/>
                <a:cs typeface="Arial"/>
              </a:rPr>
              <a:t>Physics  </a:t>
            </a:r>
            <a:endParaRPr lang="en-US" sz="3200" spc="-5" dirty="0" smtClean="0">
              <a:latin typeface="Arial"/>
              <a:cs typeface="Arial"/>
            </a:endParaRPr>
          </a:p>
          <a:p>
            <a:pPr marL="12700" marR="5080" indent="-1270" algn="ctr">
              <a:lnSpc>
                <a:spcPct val="120000"/>
              </a:lnSpc>
            </a:pPr>
            <a:r>
              <a:rPr lang="en-US" sz="3200" spc="-5" dirty="0" smtClean="0">
                <a:latin typeface="Arial"/>
                <a:cs typeface="Arial"/>
              </a:rPr>
              <a:t>Andhra Christian College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066800"/>
            <a:ext cx="8839200" cy="5031105"/>
          </a:xfrm>
          <a:custGeom>
            <a:avLst/>
            <a:gdLst/>
            <a:ahLst/>
            <a:cxnLst/>
            <a:rect l="l" t="t" r="r" b="b"/>
            <a:pathLst>
              <a:path w="8839200" h="5031105">
                <a:moveTo>
                  <a:pt x="0" y="5030724"/>
                </a:moveTo>
                <a:lnTo>
                  <a:pt x="8839200" y="5030724"/>
                </a:lnTo>
                <a:lnTo>
                  <a:pt x="8839200" y="0"/>
                </a:lnTo>
                <a:lnTo>
                  <a:pt x="0" y="0"/>
                </a:lnTo>
                <a:lnTo>
                  <a:pt x="0" y="50307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1092453"/>
            <a:ext cx="8680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indent="-347980">
              <a:lnSpc>
                <a:spcPct val="100000"/>
              </a:lnSpc>
              <a:spcBef>
                <a:spcPts val="100"/>
              </a:spcBef>
              <a:buChar char="•"/>
              <a:tabLst>
                <a:tab pos="360045" algn="l"/>
                <a:tab pos="360680" algn="l"/>
                <a:tab pos="2446655" algn="l"/>
                <a:tab pos="3479800" algn="l"/>
                <a:tab pos="4615180" algn="l"/>
                <a:tab pos="5208270" algn="l"/>
                <a:tab pos="7040880" algn="l"/>
                <a:tab pos="8328659" algn="l"/>
              </a:tabLst>
            </a:pPr>
            <a:r>
              <a:rPr sz="2400" spc="-5" dirty="0">
                <a:latin typeface="Arial"/>
                <a:cs typeface="Arial"/>
              </a:rPr>
              <a:t>Ult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acap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tor	stor</a:t>
            </a:r>
            <a:r>
              <a:rPr sz="2400" spc="-5" dirty="0">
                <a:latin typeface="Arial"/>
                <a:cs typeface="Arial"/>
              </a:rPr>
              <a:t>es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rgy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via</a:t>
            </a:r>
            <a:r>
              <a:rPr sz="2400" dirty="0">
                <a:latin typeface="Arial"/>
                <a:cs typeface="Arial"/>
              </a:rPr>
              <a:t>	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ostatic	charges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10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547609" y="2007234"/>
            <a:ext cx="956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rgy  much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47609" y="3287090"/>
            <a:ext cx="11099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charges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1274953"/>
            <a:ext cx="7136130" cy="276987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60045">
              <a:lnSpc>
                <a:spcPct val="100000"/>
              </a:lnSpc>
              <a:spcBef>
                <a:spcPts val="1540"/>
              </a:spcBef>
            </a:pPr>
            <a:r>
              <a:rPr sz="2400" spc="-5" dirty="0">
                <a:latin typeface="Arial"/>
                <a:cs typeface="Arial"/>
              </a:rPr>
              <a:t>opposite surfaces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electric double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layer.</a:t>
            </a:r>
            <a:endParaRPr sz="2400">
              <a:latin typeface="Arial"/>
              <a:cs typeface="Arial"/>
            </a:endParaRPr>
          </a:p>
          <a:p>
            <a:pPr marL="360045" marR="5080" indent="-347980">
              <a:lnSpc>
                <a:spcPct val="100000"/>
              </a:lnSpc>
              <a:spcBef>
                <a:spcPts val="1445"/>
              </a:spcBef>
              <a:buChar char="•"/>
              <a:tabLst>
                <a:tab pos="360045" algn="l"/>
                <a:tab pos="360680" algn="l"/>
              </a:tabLst>
            </a:pPr>
            <a:r>
              <a:rPr sz="2400" spc="-5" dirty="0">
                <a:latin typeface="Arial"/>
                <a:cs typeface="Arial"/>
              </a:rPr>
              <a:t>They utilize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high surface area of carbon as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storage medium, </a:t>
            </a:r>
            <a:r>
              <a:rPr sz="2400" dirty="0">
                <a:latin typeface="Arial"/>
                <a:cs typeface="Arial"/>
              </a:rPr>
              <a:t>resulting </a:t>
            </a:r>
            <a:r>
              <a:rPr sz="2400" spc="-5" dirty="0">
                <a:latin typeface="Arial"/>
                <a:cs typeface="Arial"/>
              </a:rPr>
              <a:t>in an energy density  higher than conventional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capacitors.</a:t>
            </a:r>
            <a:endParaRPr sz="240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1440"/>
              </a:spcBef>
              <a:buChar char="•"/>
              <a:tabLst>
                <a:tab pos="360045" algn="l"/>
                <a:tab pos="360680" algn="l"/>
              </a:tabLst>
            </a:pPr>
            <a:r>
              <a:rPr sz="2400" spc="-5" dirty="0">
                <a:latin typeface="Arial"/>
                <a:cs typeface="Arial"/>
              </a:rPr>
              <a:t>The purpose of having separator is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prevent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moving across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electrodes.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40" y="4202048"/>
            <a:ext cx="868108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100"/>
              </a:spcBef>
              <a:buChar char="•"/>
              <a:tabLst>
                <a:tab pos="360045" algn="l"/>
                <a:tab pos="360680" algn="l"/>
                <a:tab pos="747395" algn="l"/>
                <a:tab pos="1166495" algn="l"/>
                <a:tab pos="2152015" algn="l"/>
                <a:tab pos="2379345" algn="l"/>
                <a:tab pos="2898140" algn="l"/>
                <a:tab pos="3517900" algn="l"/>
                <a:tab pos="3609340" algn="l"/>
                <a:tab pos="4981575" algn="l"/>
                <a:tab pos="5002530" algn="l"/>
                <a:tab pos="5452110" algn="l"/>
                <a:tab pos="6094095" algn="l"/>
                <a:tab pos="6130290" algn="l"/>
                <a:tab pos="7258684" algn="l"/>
                <a:tab pos="7666990" algn="l"/>
                <a:tab pos="8242934" algn="l"/>
              </a:tabLst>
            </a:pPr>
            <a:r>
              <a:rPr sz="2400" spc="-5" dirty="0">
                <a:latin typeface="Arial"/>
                <a:cs typeface="Arial"/>
              </a:rPr>
              <a:t>The amount of energy stored is </a:t>
            </a:r>
            <a:r>
              <a:rPr sz="2400" dirty="0">
                <a:latin typeface="Arial"/>
                <a:cs typeface="Arial"/>
              </a:rPr>
              <a:t>very </a:t>
            </a:r>
            <a:r>
              <a:rPr sz="2400" spc="-5" dirty="0">
                <a:latin typeface="Arial"/>
                <a:cs typeface="Arial"/>
              </a:rPr>
              <a:t>large</a:t>
            </a:r>
            <a:r>
              <a:rPr sz="2400" spc="1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compared	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standa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capacito</a:t>
            </a:r>
            <a:r>
              <a:rPr sz="2400" dirty="0">
                <a:latin typeface="Arial"/>
                <a:cs typeface="Arial"/>
              </a:rPr>
              <a:t>r		</a:t>
            </a:r>
            <a:r>
              <a:rPr sz="2400" spc="-5" dirty="0">
                <a:latin typeface="Arial"/>
                <a:cs typeface="Arial"/>
              </a:rPr>
              <a:t>bec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the	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ous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urface  </a:t>
            </a:r>
            <a:r>
              <a:rPr sz="2400" dirty="0">
                <a:latin typeface="Arial"/>
                <a:cs typeface="Arial"/>
              </a:rPr>
              <a:t>area	created	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y	the	</a:t>
            </a:r>
            <a:r>
              <a:rPr sz="2400" spc="-10" dirty="0">
                <a:latin typeface="Arial"/>
                <a:cs typeface="Arial"/>
              </a:rPr>
              <a:t>(</a:t>
            </a:r>
            <a:r>
              <a:rPr sz="2400" dirty="0">
                <a:latin typeface="Arial"/>
                <a:cs typeface="Arial"/>
              </a:rPr>
              <a:t>typi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y)		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rous		carb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	el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tro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es 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small charge separation (10</a:t>
            </a:r>
            <a:r>
              <a:rPr sz="2400" spc="2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angstroms)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created	</a:t>
            </a:r>
            <a:r>
              <a:rPr sz="2400" spc="-10" dirty="0">
                <a:latin typeface="Arial"/>
                <a:cs typeface="Arial"/>
              </a:rPr>
              <a:t>by  </a:t>
            </a:r>
            <a:r>
              <a:rPr sz="2400" spc="-5" dirty="0">
                <a:latin typeface="Arial"/>
                <a:cs typeface="Arial"/>
              </a:rPr>
              <a:t>the dielectric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separator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119437" y="1802701"/>
            <a:ext cx="3057525" cy="3493770"/>
            <a:chOff x="3119437" y="1802701"/>
            <a:chExt cx="3057525" cy="3493770"/>
          </a:xfrm>
        </p:grpSpPr>
        <p:sp>
          <p:nvSpPr>
            <p:cNvPr id="4" name="object 4"/>
            <p:cNvSpPr/>
            <p:nvPr/>
          </p:nvSpPr>
          <p:spPr>
            <a:xfrm>
              <a:off x="3657600" y="1905000"/>
              <a:ext cx="2453640" cy="3276600"/>
            </a:xfrm>
            <a:custGeom>
              <a:avLst/>
              <a:gdLst/>
              <a:ahLst/>
              <a:cxnLst/>
              <a:rect l="l" t="t" r="r" b="b"/>
              <a:pathLst>
                <a:path w="2453640" h="3276600">
                  <a:moveTo>
                    <a:pt x="0" y="3276600"/>
                  </a:moveTo>
                  <a:lnTo>
                    <a:pt x="2453640" y="3276600"/>
                  </a:lnTo>
                  <a:lnTo>
                    <a:pt x="2453640" y="0"/>
                  </a:lnTo>
                  <a:lnTo>
                    <a:pt x="0" y="0"/>
                  </a:lnTo>
                  <a:lnTo>
                    <a:pt x="0" y="3276600"/>
                  </a:lnTo>
                  <a:close/>
                </a:path>
              </a:pathLst>
            </a:custGeom>
            <a:solidFill>
              <a:srgbClr val="CC99FF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57600" y="1905000"/>
              <a:ext cx="2514600" cy="3276600"/>
            </a:xfrm>
            <a:custGeom>
              <a:avLst/>
              <a:gdLst/>
              <a:ahLst/>
              <a:cxnLst/>
              <a:rect l="l" t="t" r="r" b="b"/>
              <a:pathLst>
                <a:path w="2514600" h="3276600">
                  <a:moveTo>
                    <a:pt x="0" y="3276600"/>
                  </a:moveTo>
                  <a:lnTo>
                    <a:pt x="2514600" y="3276600"/>
                  </a:lnTo>
                  <a:lnTo>
                    <a:pt x="2514600" y="0"/>
                  </a:lnTo>
                  <a:lnTo>
                    <a:pt x="0" y="0"/>
                  </a:lnTo>
                  <a:lnTo>
                    <a:pt x="0" y="3276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24200" y="1807464"/>
              <a:ext cx="561340" cy="3484245"/>
            </a:xfrm>
            <a:custGeom>
              <a:avLst/>
              <a:gdLst/>
              <a:ahLst/>
              <a:cxnLst/>
              <a:rect l="l" t="t" r="r" b="b"/>
              <a:pathLst>
                <a:path w="561339" h="3484245">
                  <a:moveTo>
                    <a:pt x="560831" y="0"/>
                  </a:moveTo>
                  <a:lnTo>
                    <a:pt x="0" y="0"/>
                  </a:lnTo>
                  <a:lnTo>
                    <a:pt x="0" y="3483864"/>
                  </a:lnTo>
                  <a:lnTo>
                    <a:pt x="560831" y="3483864"/>
                  </a:lnTo>
                  <a:lnTo>
                    <a:pt x="560831" y="0"/>
                  </a:lnTo>
                  <a:close/>
                </a:path>
              </a:pathLst>
            </a:custGeom>
            <a:solidFill>
              <a:srgbClr val="00FFFF">
                <a:alpha val="4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24200" y="1807464"/>
              <a:ext cx="561340" cy="3484245"/>
            </a:xfrm>
            <a:custGeom>
              <a:avLst/>
              <a:gdLst/>
              <a:ahLst/>
              <a:cxnLst/>
              <a:rect l="l" t="t" r="r" b="b"/>
              <a:pathLst>
                <a:path w="561339" h="3484245">
                  <a:moveTo>
                    <a:pt x="0" y="3483864"/>
                  </a:moveTo>
                  <a:lnTo>
                    <a:pt x="560831" y="3483864"/>
                  </a:lnTo>
                  <a:lnTo>
                    <a:pt x="560831" y="0"/>
                  </a:lnTo>
                  <a:lnTo>
                    <a:pt x="0" y="0"/>
                  </a:lnTo>
                  <a:lnTo>
                    <a:pt x="0" y="34838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124200" y="1807464"/>
            <a:ext cx="561340" cy="348424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295"/>
              </a:spcBef>
            </a:pPr>
            <a:r>
              <a:rPr sz="2000" spc="-5" dirty="0">
                <a:latin typeface="Arial"/>
                <a:cs typeface="Arial"/>
              </a:rPr>
              <a:t>-</a:t>
            </a:r>
            <a:r>
              <a:rPr sz="2800" spc="-5" dirty="0">
                <a:latin typeface="Arial"/>
                <a:cs typeface="Arial"/>
              </a:rPr>
              <a:t>--</a:t>
            </a:r>
            <a:endParaRPr sz="28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---</a:t>
            </a:r>
            <a:endParaRPr sz="28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---</a:t>
            </a:r>
            <a:endParaRPr sz="28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---</a:t>
            </a:r>
            <a:endParaRPr sz="28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---</a:t>
            </a:r>
            <a:endParaRPr sz="28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---</a:t>
            </a:r>
            <a:endParaRPr sz="28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---</a:t>
            </a:r>
            <a:endParaRPr sz="28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---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106477" y="1802701"/>
            <a:ext cx="568960" cy="3493770"/>
            <a:chOff x="6106477" y="1802701"/>
            <a:chExt cx="568960" cy="3493770"/>
          </a:xfrm>
        </p:grpSpPr>
        <p:sp>
          <p:nvSpPr>
            <p:cNvPr id="10" name="object 10"/>
            <p:cNvSpPr/>
            <p:nvPr/>
          </p:nvSpPr>
          <p:spPr>
            <a:xfrm>
              <a:off x="6111240" y="1807464"/>
              <a:ext cx="559435" cy="3484245"/>
            </a:xfrm>
            <a:custGeom>
              <a:avLst/>
              <a:gdLst/>
              <a:ahLst/>
              <a:cxnLst/>
              <a:rect l="l" t="t" r="r" b="b"/>
              <a:pathLst>
                <a:path w="559434" h="3484245">
                  <a:moveTo>
                    <a:pt x="559308" y="0"/>
                  </a:moveTo>
                  <a:lnTo>
                    <a:pt x="0" y="0"/>
                  </a:lnTo>
                  <a:lnTo>
                    <a:pt x="0" y="3483864"/>
                  </a:lnTo>
                  <a:lnTo>
                    <a:pt x="559308" y="3483864"/>
                  </a:lnTo>
                  <a:lnTo>
                    <a:pt x="559308" y="0"/>
                  </a:lnTo>
                  <a:close/>
                </a:path>
              </a:pathLst>
            </a:custGeom>
            <a:solidFill>
              <a:srgbClr val="FF6600">
                <a:alpha val="5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11240" y="1807464"/>
              <a:ext cx="559435" cy="3484245"/>
            </a:xfrm>
            <a:custGeom>
              <a:avLst/>
              <a:gdLst/>
              <a:ahLst/>
              <a:cxnLst/>
              <a:rect l="l" t="t" r="r" b="b"/>
              <a:pathLst>
                <a:path w="559434" h="3484245">
                  <a:moveTo>
                    <a:pt x="0" y="3483864"/>
                  </a:moveTo>
                  <a:lnTo>
                    <a:pt x="559308" y="3483864"/>
                  </a:lnTo>
                  <a:lnTo>
                    <a:pt x="559308" y="0"/>
                  </a:lnTo>
                  <a:lnTo>
                    <a:pt x="0" y="0"/>
                  </a:lnTo>
                  <a:lnTo>
                    <a:pt x="0" y="348386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11240" y="1807464"/>
            <a:ext cx="559435" cy="348424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95"/>
              </a:spcBef>
            </a:pPr>
            <a:r>
              <a:rPr sz="2800" spc="-5" dirty="0">
                <a:latin typeface="Arial"/>
                <a:cs typeface="Arial"/>
              </a:rPr>
              <a:t>+</a:t>
            </a:r>
            <a:endParaRPr sz="28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+</a:t>
            </a:r>
            <a:endParaRPr sz="28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+</a:t>
            </a:r>
            <a:endParaRPr sz="28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+</a:t>
            </a:r>
            <a:endParaRPr sz="28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+</a:t>
            </a:r>
            <a:endParaRPr sz="28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+</a:t>
            </a:r>
            <a:endParaRPr sz="28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+</a:t>
            </a:r>
            <a:endParaRPr sz="28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+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80269" y="1453705"/>
            <a:ext cx="1315720" cy="4190365"/>
            <a:chOff x="3680269" y="1453705"/>
            <a:chExt cx="1315720" cy="4190365"/>
          </a:xfrm>
        </p:grpSpPr>
        <p:sp>
          <p:nvSpPr>
            <p:cNvPr id="14" name="object 14"/>
            <p:cNvSpPr/>
            <p:nvPr/>
          </p:nvSpPr>
          <p:spPr>
            <a:xfrm>
              <a:off x="4803648" y="1458467"/>
              <a:ext cx="187451" cy="41803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03648" y="1458467"/>
              <a:ext cx="187960" cy="4180840"/>
            </a:xfrm>
            <a:custGeom>
              <a:avLst/>
              <a:gdLst/>
              <a:ahLst/>
              <a:cxnLst/>
              <a:rect l="l" t="t" r="r" b="b"/>
              <a:pathLst>
                <a:path w="187960" h="4180840">
                  <a:moveTo>
                    <a:pt x="0" y="4180332"/>
                  </a:moveTo>
                  <a:lnTo>
                    <a:pt x="187451" y="4180332"/>
                  </a:lnTo>
                  <a:lnTo>
                    <a:pt x="187451" y="0"/>
                  </a:lnTo>
                  <a:lnTo>
                    <a:pt x="0" y="0"/>
                  </a:lnTo>
                  <a:lnTo>
                    <a:pt x="0" y="41803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85032" y="1981199"/>
              <a:ext cx="559435" cy="523240"/>
            </a:xfrm>
            <a:custGeom>
              <a:avLst/>
              <a:gdLst/>
              <a:ahLst/>
              <a:cxnLst/>
              <a:rect l="l" t="t" r="r" b="b"/>
              <a:pathLst>
                <a:path w="559435" h="523239">
                  <a:moveTo>
                    <a:pt x="279653" y="0"/>
                  </a:moveTo>
                  <a:lnTo>
                    <a:pt x="229390" y="4209"/>
                  </a:lnTo>
                  <a:lnTo>
                    <a:pt x="182080" y="16345"/>
                  </a:lnTo>
                  <a:lnTo>
                    <a:pt x="138514" y="35672"/>
                  </a:lnTo>
                  <a:lnTo>
                    <a:pt x="99483" y="61453"/>
                  </a:lnTo>
                  <a:lnTo>
                    <a:pt x="65776" y="92950"/>
                  </a:lnTo>
                  <a:lnTo>
                    <a:pt x="38184" y="129427"/>
                  </a:lnTo>
                  <a:lnTo>
                    <a:pt x="17497" y="170146"/>
                  </a:lnTo>
                  <a:lnTo>
                    <a:pt x="4506" y="214371"/>
                  </a:lnTo>
                  <a:lnTo>
                    <a:pt x="0" y="261365"/>
                  </a:lnTo>
                  <a:lnTo>
                    <a:pt x="4506" y="308360"/>
                  </a:lnTo>
                  <a:lnTo>
                    <a:pt x="17497" y="352585"/>
                  </a:lnTo>
                  <a:lnTo>
                    <a:pt x="38184" y="393304"/>
                  </a:lnTo>
                  <a:lnTo>
                    <a:pt x="65776" y="429781"/>
                  </a:lnTo>
                  <a:lnTo>
                    <a:pt x="99483" y="461278"/>
                  </a:lnTo>
                  <a:lnTo>
                    <a:pt x="138514" y="487059"/>
                  </a:lnTo>
                  <a:lnTo>
                    <a:pt x="182080" y="506386"/>
                  </a:lnTo>
                  <a:lnTo>
                    <a:pt x="229390" y="518522"/>
                  </a:lnTo>
                  <a:lnTo>
                    <a:pt x="279653" y="522732"/>
                  </a:lnTo>
                  <a:lnTo>
                    <a:pt x="329917" y="518522"/>
                  </a:lnTo>
                  <a:lnTo>
                    <a:pt x="377227" y="506386"/>
                  </a:lnTo>
                  <a:lnTo>
                    <a:pt x="420793" y="487059"/>
                  </a:lnTo>
                  <a:lnTo>
                    <a:pt x="459824" y="461278"/>
                  </a:lnTo>
                  <a:lnTo>
                    <a:pt x="493531" y="429781"/>
                  </a:lnTo>
                  <a:lnTo>
                    <a:pt x="521123" y="393304"/>
                  </a:lnTo>
                  <a:lnTo>
                    <a:pt x="541810" y="352585"/>
                  </a:lnTo>
                  <a:lnTo>
                    <a:pt x="554801" y="308360"/>
                  </a:lnTo>
                  <a:lnTo>
                    <a:pt x="559307" y="261365"/>
                  </a:lnTo>
                  <a:lnTo>
                    <a:pt x="554801" y="214371"/>
                  </a:lnTo>
                  <a:lnTo>
                    <a:pt x="541810" y="170146"/>
                  </a:lnTo>
                  <a:lnTo>
                    <a:pt x="521123" y="129427"/>
                  </a:lnTo>
                  <a:lnTo>
                    <a:pt x="493531" y="92950"/>
                  </a:lnTo>
                  <a:lnTo>
                    <a:pt x="459824" y="61453"/>
                  </a:lnTo>
                  <a:lnTo>
                    <a:pt x="420793" y="35672"/>
                  </a:lnTo>
                  <a:lnTo>
                    <a:pt x="377227" y="16345"/>
                  </a:lnTo>
                  <a:lnTo>
                    <a:pt x="329917" y="4209"/>
                  </a:lnTo>
                  <a:lnTo>
                    <a:pt x="279653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85032" y="1981199"/>
              <a:ext cx="559435" cy="523240"/>
            </a:xfrm>
            <a:custGeom>
              <a:avLst/>
              <a:gdLst/>
              <a:ahLst/>
              <a:cxnLst/>
              <a:rect l="l" t="t" r="r" b="b"/>
              <a:pathLst>
                <a:path w="559435" h="523239">
                  <a:moveTo>
                    <a:pt x="0" y="261365"/>
                  </a:moveTo>
                  <a:lnTo>
                    <a:pt x="4506" y="214371"/>
                  </a:lnTo>
                  <a:lnTo>
                    <a:pt x="17497" y="170146"/>
                  </a:lnTo>
                  <a:lnTo>
                    <a:pt x="38184" y="129427"/>
                  </a:lnTo>
                  <a:lnTo>
                    <a:pt x="65776" y="92950"/>
                  </a:lnTo>
                  <a:lnTo>
                    <a:pt x="99483" y="61453"/>
                  </a:lnTo>
                  <a:lnTo>
                    <a:pt x="138514" y="35672"/>
                  </a:lnTo>
                  <a:lnTo>
                    <a:pt x="182080" y="16345"/>
                  </a:lnTo>
                  <a:lnTo>
                    <a:pt x="229390" y="4209"/>
                  </a:lnTo>
                  <a:lnTo>
                    <a:pt x="279653" y="0"/>
                  </a:lnTo>
                  <a:lnTo>
                    <a:pt x="329917" y="4209"/>
                  </a:lnTo>
                  <a:lnTo>
                    <a:pt x="377227" y="16345"/>
                  </a:lnTo>
                  <a:lnTo>
                    <a:pt x="420793" y="35672"/>
                  </a:lnTo>
                  <a:lnTo>
                    <a:pt x="459824" y="61453"/>
                  </a:lnTo>
                  <a:lnTo>
                    <a:pt x="493531" y="92950"/>
                  </a:lnTo>
                  <a:lnTo>
                    <a:pt x="521123" y="129427"/>
                  </a:lnTo>
                  <a:lnTo>
                    <a:pt x="541810" y="170146"/>
                  </a:lnTo>
                  <a:lnTo>
                    <a:pt x="554801" y="214371"/>
                  </a:lnTo>
                  <a:lnTo>
                    <a:pt x="559307" y="261365"/>
                  </a:lnTo>
                  <a:lnTo>
                    <a:pt x="554801" y="308360"/>
                  </a:lnTo>
                  <a:lnTo>
                    <a:pt x="541810" y="352585"/>
                  </a:lnTo>
                  <a:lnTo>
                    <a:pt x="521123" y="393304"/>
                  </a:lnTo>
                  <a:lnTo>
                    <a:pt x="493531" y="429781"/>
                  </a:lnTo>
                  <a:lnTo>
                    <a:pt x="459824" y="461278"/>
                  </a:lnTo>
                  <a:lnTo>
                    <a:pt x="420793" y="487059"/>
                  </a:lnTo>
                  <a:lnTo>
                    <a:pt x="377227" y="506386"/>
                  </a:lnTo>
                  <a:lnTo>
                    <a:pt x="329917" y="518522"/>
                  </a:lnTo>
                  <a:lnTo>
                    <a:pt x="279653" y="522732"/>
                  </a:lnTo>
                  <a:lnTo>
                    <a:pt x="229390" y="518522"/>
                  </a:lnTo>
                  <a:lnTo>
                    <a:pt x="182080" y="506386"/>
                  </a:lnTo>
                  <a:lnTo>
                    <a:pt x="138514" y="487059"/>
                  </a:lnTo>
                  <a:lnTo>
                    <a:pt x="99483" y="461278"/>
                  </a:lnTo>
                  <a:lnTo>
                    <a:pt x="65776" y="429781"/>
                  </a:lnTo>
                  <a:lnTo>
                    <a:pt x="38184" y="393304"/>
                  </a:lnTo>
                  <a:lnTo>
                    <a:pt x="17497" y="352585"/>
                  </a:lnTo>
                  <a:lnTo>
                    <a:pt x="4506" y="308360"/>
                  </a:lnTo>
                  <a:lnTo>
                    <a:pt x="0" y="2613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58767" y="2086178"/>
            <a:ext cx="102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80269" y="2515933"/>
            <a:ext cx="568960" cy="534035"/>
            <a:chOff x="3680269" y="2515933"/>
            <a:chExt cx="568960" cy="534035"/>
          </a:xfrm>
        </p:grpSpPr>
        <p:sp>
          <p:nvSpPr>
            <p:cNvPr id="20" name="object 20"/>
            <p:cNvSpPr/>
            <p:nvPr/>
          </p:nvSpPr>
          <p:spPr>
            <a:xfrm>
              <a:off x="3685032" y="2520695"/>
              <a:ext cx="559435" cy="524510"/>
            </a:xfrm>
            <a:custGeom>
              <a:avLst/>
              <a:gdLst/>
              <a:ahLst/>
              <a:cxnLst/>
              <a:rect l="l" t="t" r="r" b="b"/>
              <a:pathLst>
                <a:path w="559435" h="524510">
                  <a:moveTo>
                    <a:pt x="279653" y="0"/>
                  </a:moveTo>
                  <a:lnTo>
                    <a:pt x="229390" y="4222"/>
                  </a:lnTo>
                  <a:lnTo>
                    <a:pt x="182080" y="16398"/>
                  </a:lnTo>
                  <a:lnTo>
                    <a:pt x="138514" y="35785"/>
                  </a:lnTo>
                  <a:lnTo>
                    <a:pt x="99483" y="61645"/>
                  </a:lnTo>
                  <a:lnTo>
                    <a:pt x="65776" y="93237"/>
                  </a:lnTo>
                  <a:lnTo>
                    <a:pt x="38184" y="129822"/>
                  </a:lnTo>
                  <a:lnTo>
                    <a:pt x="17497" y="170658"/>
                  </a:lnTo>
                  <a:lnTo>
                    <a:pt x="4506" y="215007"/>
                  </a:lnTo>
                  <a:lnTo>
                    <a:pt x="0" y="262127"/>
                  </a:lnTo>
                  <a:lnTo>
                    <a:pt x="4506" y="309248"/>
                  </a:lnTo>
                  <a:lnTo>
                    <a:pt x="17497" y="353597"/>
                  </a:lnTo>
                  <a:lnTo>
                    <a:pt x="38184" y="394433"/>
                  </a:lnTo>
                  <a:lnTo>
                    <a:pt x="65776" y="431018"/>
                  </a:lnTo>
                  <a:lnTo>
                    <a:pt x="99483" y="462610"/>
                  </a:lnTo>
                  <a:lnTo>
                    <a:pt x="138514" y="488470"/>
                  </a:lnTo>
                  <a:lnTo>
                    <a:pt x="182080" y="507857"/>
                  </a:lnTo>
                  <a:lnTo>
                    <a:pt x="229390" y="520033"/>
                  </a:lnTo>
                  <a:lnTo>
                    <a:pt x="279653" y="524255"/>
                  </a:lnTo>
                  <a:lnTo>
                    <a:pt x="329917" y="520033"/>
                  </a:lnTo>
                  <a:lnTo>
                    <a:pt x="377227" y="507857"/>
                  </a:lnTo>
                  <a:lnTo>
                    <a:pt x="420793" y="488470"/>
                  </a:lnTo>
                  <a:lnTo>
                    <a:pt x="459824" y="462610"/>
                  </a:lnTo>
                  <a:lnTo>
                    <a:pt x="493531" y="431018"/>
                  </a:lnTo>
                  <a:lnTo>
                    <a:pt x="521123" y="394433"/>
                  </a:lnTo>
                  <a:lnTo>
                    <a:pt x="541810" y="353597"/>
                  </a:lnTo>
                  <a:lnTo>
                    <a:pt x="554801" y="309248"/>
                  </a:lnTo>
                  <a:lnTo>
                    <a:pt x="559307" y="262127"/>
                  </a:lnTo>
                  <a:lnTo>
                    <a:pt x="554801" y="215007"/>
                  </a:lnTo>
                  <a:lnTo>
                    <a:pt x="541810" y="170658"/>
                  </a:lnTo>
                  <a:lnTo>
                    <a:pt x="521123" y="129822"/>
                  </a:lnTo>
                  <a:lnTo>
                    <a:pt x="493531" y="93237"/>
                  </a:lnTo>
                  <a:lnTo>
                    <a:pt x="459824" y="61645"/>
                  </a:lnTo>
                  <a:lnTo>
                    <a:pt x="420793" y="35785"/>
                  </a:lnTo>
                  <a:lnTo>
                    <a:pt x="377227" y="16398"/>
                  </a:lnTo>
                  <a:lnTo>
                    <a:pt x="329917" y="4222"/>
                  </a:lnTo>
                  <a:lnTo>
                    <a:pt x="279653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85032" y="2520695"/>
              <a:ext cx="559435" cy="524510"/>
            </a:xfrm>
            <a:custGeom>
              <a:avLst/>
              <a:gdLst/>
              <a:ahLst/>
              <a:cxnLst/>
              <a:rect l="l" t="t" r="r" b="b"/>
              <a:pathLst>
                <a:path w="559435" h="524510">
                  <a:moveTo>
                    <a:pt x="0" y="262127"/>
                  </a:moveTo>
                  <a:lnTo>
                    <a:pt x="4506" y="215007"/>
                  </a:lnTo>
                  <a:lnTo>
                    <a:pt x="17497" y="170658"/>
                  </a:lnTo>
                  <a:lnTo>
                    <a:pt x="38184" y="129822"/>
                  </a:lnTo>
                  <a:lnTo>
                    <a:pt x="65776" y="93237"/>
                  </a:lnTo>
                  <a:lnTo>
                    <a:pt x="99483" y="61645"/>
                  </a:lnTo>
                  <a:lnTo>
                    <a:pt x="138514" y="35785"/>
                  </a:lnTo>
                  <a:lnTo>
                    <a:pt x="182080" y="16398"/>
                  </a:lnTo>
                  <a:lnTo>
                    <a:pt x="229390" y="4222"/>
                  </a:lnTo>
                  <a:lnTo>
                    <a:pt x="279653" y="0"/>
                  </a:lnTo>
                  <a:lnTo>
                    <a:pt x="329917" y="4222"/>
                  </a:lnTo>
                  <a:lnTo>
                    <a:pt x="377227" y="16398"/>
                  </a:lnTo>
                  <a:lnTo>
                    <a:pt x="420793" y="35785"/>
                  </a:lnTo>
                  <a:lnTo>
                    <a:pt x="459824" y="61645"/>
                  </a:lnTo>
                  <a:lnTo>
                    <a:pt x="493531" y="93237"/>
                  </a:lnTo>
                  <a:lnTo>
                    <a:pt x="521123" y="129822"/>
                  </a:lnTo>
                  <a:lnTo>
                    <a:pt x="541810" y="170658"/>
                  </a:lnTo>
                  <a:lnTo>
                    <a:pt x="554801" y="215007"/>
                  </a:lnTo>
                  <a:lnTo>
                    <a:pt x="559307" y="262127"/>
                  </a:lnTo>
                  <a:lnTo>
                    <a:pt x="554801" y="309248"/>
                  </a:lnTo>
                  <a:lnTo>
                    <a:pt x="541810" y="353597"/>
                  </a:lnTo>
                  <a:lnTo>
                    <a:pt x="521123" y="394433"/>
                  </a:lnTo>
                  <a:lnTo>
                    <a:pt x="493531" y="431018"/>
                  </a:lnTo>
                  <a:lnTo>
                    <a:pt x="459824" y="462610"/>
                  </a:lnTo>
                  <a:lnTo>
                    <a:pt x="420793" y="488470"/>
                  </a:lnTo>
                  <a:lnTo>
                    <a:pt x="377227" y="507857"/>
                  </a:lnTo>
                  <a:lnTo>
                    <a:pt x="329917" y="520033"/>
                  </a:lnTo>
                  <a:lnTo>
                    <a:pt x="279653" y="524255"/>
                  </a:lnTo>
                  <a:lnTo>
                    <a:pt x="229390" y="520033"/>
                  </a:lnTo>
                  <a:lnTo>
                    <a:pt x="182080" y="507857"/>
                  </a:lnTo>
                  <a:lnTo>
                    <a:pt x="138514" y="488470"/>
                  </a:lnTo>
                  <a:lnTo>
                    <a:pt x="99483" y="462610"/>
                  </a:lnTo>
                  <a:lnTo>
                    <a:pt x="65776" y="431018"/>
                  </a:lnTo>
                  <a:lnTo>
                    <a:pt x="38184" y="394433"/>
                  </a:lnTo>
                  <a:lnTo>
                    <a:pt x="17497" y="353597"/>
                  </a:lnTo>
                  <a:lnTo>
                    <a:pt x="4506" y="309248"/>
                  </a:lnTo>
                  <a:lnTo>
                    <a:pt x="0" y="26212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58767" y="2626614"/>
            <a:ext cx="102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547169" y="1976437"/>
            <a:ext cx="568960" cy="532765"/>
            <a:chOff x="5547169" y="1976437"/>
            <a:chExt cx="568960" cy="532765"/>
          </a:xfrm>
        </p:grpSpPr>
        <p:sp>
          <p:nvSpPr>
            <p:cNvPr id="24" name="object 24"/>
            <p:cNvSpPr/>
            <p:nvPr/>
          </p:nvSpPr>
          <p:spPr>
            <a:xfrm>
              <a:off x="5551932" y="1981200"/>
              <a:ext cx="559435" cy="523240"/>
            </a:xfrm>
            <a:custGeom>
              <a:avLst/>
              <a:gdLst/>
              <a:ahLst/>
              <a:cxnLst/>
              <a:rect l="l" t="t" r="r" b="b"/>
              <a:pathLst>
                <a:path w="559435" h="523239">
                  <a:moveTo>
                    <a:pt x="279653" y="0"/>
                  </a:moveTo>
                  <a:lnTo>
                    <a:pt x="229390" y="4209"/>
                  </a:lnTo>
                  <a:lnTo>
                    <a:pt x="182080" y="16345"/>
                  </a:lnTo>
                  <a:lnTo>
                    <a:pt x="138514" y="35672"/>
                  </a:lnTo>
                  <a:lnTo>
                    <a:pt x="99483" y="61453"/>
                  </a:lnTo>
                  <a:lnTo>
                    <a:pt x="65776" y="92950"/>
                  </a:lnTo>
                  <a:lnTo>
                    <a:pt x="38184" y="129427"/>
                  </a:lnTo>
                  <a:lnTo>
                    <a:pt x="17497" y="170146"/>
                  </a:lnTo>
                  <a:lnTo>
                    <a:pt x="4506" y="214371"/>
                  </a:lnTo>
                  <a:lnTo>
                    <a:pt x="0" y="261365"/>
                  </a:lnTo>
                  <a:lnTo>
                    <a:pt x="4506" y="308360"/>
                  </a:lnTo>
                  <a:lnTo>
                    <a:pt x="17497" y="352585"/>
                  </a:lnTo>
                  <a:lnTo>
                    <a:pt x="38184" y="393304"/>
                  </a:lnTo>
                  <a:lnTo>
                    <a:pt x="65776" y="429781"/>
                  </a:lnTo>
                  <a:lnTo>
                    <a:pt x="99483" y="461278"/>
                  </a:lnTo>
                  <a:lnTo>
                    <a:pt x="138514" y="487059"/>
                  </a:lnTo>
                  <a:lnTo>
                    <a:pt x="182080" y="506386"/>
                  </a:lnTo>
                  <a:lnTo>
                    <a:pt x="229390" y="518522"/>
                  </a:lnTo>
                  <a:lnTo>
                    <a:pt x="279653" y="522732"/>
                  </a:lnTo>
                  <a:lnTo>
                    <a:pt x="329917" y="518522"/>
                  </a:lnTo>
                  <a:lnTo>
                    <a:pt x="377227" y="506386"/>
                  </a:lnTo>
                  <a:lnTo>
                    <a:pt x="420793" y="487059"/>
                  </a:lnTo>
                  <a:lnTo>
                    <a:pt x="459824" y="461278"/>
                  </a:lnTo>
                  <a:lnTo>
                    <a:pt x="493531" y="429781"/>
                  </a:lnTo>
                  <a:lnTo>
                    <a:pt x="521123" y="393304"/>
                  </a:lnTo>
                  <a:lnTo>
                    <a:pt x="541810" y="352585"/>
                  </a:lnTo>
                  <a:lnTo>
                    <a:pt x="554801" y="308360"/>
                  </a:lnTo>
                  <a:lnTo>
                    <a:pt x="559307" y="261365"/>
                  </a:lnTo>
                  <a:lnTo>
                    <a:pt x="554801" y="214371"/>
                  </a:lnTo>
                  <a:lnTo>
                    <a:pt x="541810" y="170146"/>
                  </a:lnTo>
                  <a:lnTo>
                    <a:pt x="521123" y="129427"/>
                  </a:lnTo>
                  <a:lnTo>
                    <a:pt x="493531" y="92950"/>
                  </a:lnTo>
                  <a:lnTo>
                    <a:pt x="459824" y="61453"/>
                  </a:lnTo>
                  <a:lnTo>
                    <a:pt x="420793" y="35672"/>
                  </a:lnTo>
                  <a:lnTo>
                    <a:pt x="377227" y="16345"/>
                  </a:lnTo>
                  <a:lnTo>
                    <a:pt x="329917" y="4209"/>
                  </a:lnTo>
                  <a:lnTo>
                    <a:pt x="279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51932" y="1981200"/>
              <a:ext cx="559435" cy="523240"/>
            </a:xfrm>
            <a:custGeom>
              <a:avLst/>
              <a:gdLst/>
              <a:ahLst/>
              <a:cxnLst/>
              <a:rect l="l" t="t" r="r" b="b"/>
              <a:pathLst>
                <a:path w="559435" h="523239">
                  <a:moveTo>
                    <a:pt x="0" y="261365"/>
                  </a:moveTo>
                  <a:lnTo>
                    <a:pt x="4506" y="214371"/>
                  </a:lnTo>
                  <a:lnTo>
                    <a:pt x="17497" y="170146"/>
                  </a:lnTo>
                  <a:lnTo>
                    <a:pt x="38184" y="129427"/>
                  </a:lnTo>
                  <a:lnTo>
                    <a:pt x="65776" y="92950"/>
                  </a:lnTo>
                  <a:lnTo>
                    <a:pt x="99483" y="61453"/>
                  </a:lnTo>
                  <a:lnTo>
                    <a:pt x="138514" y="35672"/>
                  </a:lnTo>
                  <a:lnTo>
                    <a:pt x="182080" y="16345"/>
                  </a:lnTo>
                  <a:lnTo>
                    <a:pt x="229390" y="4209"/>
                  </a:lnTo>
                  <a:lnTo>
                    <a:pt x="279653" y="0"/>
                  </a:lnTo>
                  <a:lnTo>
                    <a:pt x="329917" y="4209"/>
                  </a:lnTo>
                  <a:lnTo>
                    <a:pt x="377227" y="16345"/>
                  </a:lnTo>
                  <a:lnTo>
                    <a:pt x="420793" y="35672"/>
                  </a:lnTo>
                  <a:lnTo>
                    <a:pt x="459824" y="61453"/>
                  </a:lnTo>
                  <a:lnTo>
                    <a:pt x="493531" y="92950"/>
                  </a:lnTo>
                  <a:lnTo>
                    <a:pt x="521123" y="129427"/>
                  </a:lnTo>
                  <a:lnTo>
                    <a:pt x="541810" y="170146"/>
                  </a:lnTo>
                  <a:lnTo>
                    <a:pt x="554801" y="214371"/>
                  </a:lnTo>
                  <a:lnTo>
                    <a:pt x="559307" y="261365"/>
                  </a:lnTo>
                  <a:lnTo>
                    <a:pt x="554801" y="308360"/>
                  </a:lnTo>
                  <a:lnTo>
                    <a:pt x="541810" y="352585"/>
                  </a:lnTo>
                  <a:lnTo>
                    <a:pt x="521123" y="393304"/>
                  </a:lnTo>
                  <a:lnTo>
                    <a:pt x="493531" y="429781"/>
                  </a:lnTo>
                  <a:lnTo>
                    <a:pt x="459824" y="461278"/>
                  </a:lnTo>
                  <a:lnTo>
                    <a:pt x="420793" y="487059"/>
                  </a:lnTo>
                  <a:lnTo>
                    <a:pt x="377227" y="506386"/>
                  </a:lnTo>
                  <a:lnTo>
                    <a:pt x="329917" y="518522"/>
                  </a:lnTo>
                  <a:lnTo>
                    <a:pt x="279653" y="522732"/>
                  </a:lnTo>
                  <a:lnTo>
                    <a:pt x="229390" y="518522"/>
                  </a:lnTo>
                  <a:lnTo>
                    <a:pt x="182080" y="506386"/>
                  </a:lnTo>
                  <a:lnTo>
                    <a:pt x="138514" y="487059"/>
                  </a:lnTo>
                  <a:lnTo>
                    <a:pt x="99483" y="461278"/>
                  </a:lnTo>
                  <a:lnTo>
                    <a:pt x="65776" y="429781"/>
                  </a:lnTo>
                  <a:lnTo>
                    <a:pt x="38184" y="393304"/>
                  </a:lnTo>
                  <a:lnTo>
                    <a:pt x="17497" y="352585"/>
                  </a:lnTo>
                  <a:lnTo>
                    <a:pt x="4506" y="308360"/>
                  </a:lnTo>
                  <a:lnTo>
                    <a:pt x="0" y="2613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725921" y="2086178"/>
            <a:ext cx="965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Symbol"/>
                <a:cs typeface="Symbol"/>
              </a:rPr>
              <a:t></a:t>
            </a:r>
            <a:endParaRPr sz="1200">
              <a:latin typeface="Symbol"/>
              <a:cs typeface="Symbo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547169" y="2515933"/>
            <a:ext cx="568960" cy="1056640"/>
            <a:chOff x="5547169" y="2515933"/>
            <a:chExt cx="568960" cy="1056640"/>
          </a:xfrm>
        </p:grpSpPr>
        <p:sp>
          <p:nvSpPr>
            <p:cNvPr id="28" name="object 28"/>
            <p:cNvSpPr/>
            <p:nvPr/>
          </p:nvSpPr>
          <p:spPr>
            <a:xfrm>
              <a:off x="5551932" y="2520695"/>
              <a:ext cx="559435" cy="524510"/>
            </a:xfrm>
            <a:custGeom>
              <a:avLst/>
              <a:gdLst/>
              <a:ahLst/>
              <a:cxnLst/>
              <a:rect l="l" t="t" r="r" b="b"/>
              <a:pathLst>
                <a:path w="559435" h="524510">
                  <a:moveTo>
                    <a:pt x="279653" y="0"/>
                  </a:moveTo>
                  <a:lnTo>
                    <a:pt x="229390" y="4222"/>
                  </a:lnTo>
                  <a:lnTo>
                    <a:pt x="182080" y="16398"/>
                  </a:lnTo>
                  <a:lnTo>
                    <a:pt x="138514" y="35785"/>
                  </a:lnTo>
                  <a:lnTo>
                    <a:pt x="99483" y="61645"/>
                  </a:lnTo>
                  <a:lnTo>
                    <a:pt x="65776" y="93237"/>
                  </a:lnTo>
                  <a:lnTo>
                    <a:pt x="38184" y="129822"/>
                  </a:lnTo>
                  <a:lnTo>
                    <a:pt x="17497" y="170658"/>
                  </a:lnTo>
                  <a:lnTo>
                    <a:pt x="4506" y="215007"/>
                  </a:lnTo>
                  <a:lnTo>
                    <a:pt x="0" y="262127"/>
                  </a:lnTo>
                  <a:lnTo>
                    <a:pt x="4506" y="309248"/>
                  </a:lnTo>
                  <a:lnTo>
                    <a:pt x="17497" y="353597"/>
                  </a:lnTo>
                  <a:lnTo>
                    <a:pt x="38184" y="394433"/>
                  </a:lnTo>
                  <a:lnTo>
                    <a:pt x="65776" y="431018"/>
                  </a:lnTo>
                  <a:lnTo>
                    <a:pt x="99483" y="462610"/>
                  </a:lnTo>
                  <a:lnTo>
                    <a:pt x="138514" y="488470"/>
                  </a:lnTo>
                  <a:lnTo>
                    <a:pt x="182080" y="507857"/>
                  </a:lnTo>
                  <a:lnTo>
                    <a:pt x="229390" y="520033"/>
                  </a:lnTo>
                  <a:lnTo>
                    <a:pt x="279653" y="524255"/>
                  </a:lnTo>
                  <a:lnTo>
                    <a:pt x="329917" y="520033"/>
                  </a:lnTo>
                  <a:lnTo>
                    <a:pt x="377227" y="507857"/>
                  </a:lnTo>
                  <a:lnTo>
                    <a:pt x="420793" y="488470"/>
                  </a:lnTo>
                  <a:lnTo>
                    <a:pt x="459824" y="462610"/>
                  </a:lnTo>
                  <a:lnTo>
                    <a:pt x="493531" y="431018"/>
                  </a:lnTo>
                  <a:lnTo>
                    <a:pt x="521123" y="394433"/>
                  </a:lnTo>
                  <a:lnTo>
                    <a:pt x="541810" y="353597"/>
                  </a:lnTo>
                  <a:lnTo>
                    <a:pt x="554801" y="309248"/>
                  </a:lnTo>
                  <a:lnTo>
                    <a:pt x="559307" y="262127"/>
                  </a:lnTo>
                  <a:lnTo>
                    <a:pt x="554801" y="215007"/>
                  </a:lnTo>
                  <a:lnTo>
                    <a:pt x="541810" y="170658"/>
                  </a:lnTo>
                  <a:lnTo>
                    <a:pt x="521123" y="129822"/>
                  </a:lnTo>
                  <a:lnTo>
                    <a:pt x="493531" y="93237"/>
                  </a:lnTo>
                  <a:lnTo>
                    <a:pt x="459824" y="61645"/>
                  </a:lnTo>
                  <a:lnTo>
                    <a:pt x="420793" y="35785"/>
                  </a:lnTo>
                  <a:lnTo>
                    <a:pt x="377227" y="16398"/>
                  </a:lnTo>
                  <a:lnTo>
                    <a:pt x="329917" y="4222"/>
                  </a:lnTo>
                  <a:lnTo>
                    <a:pt x="279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51932" y="2520695"/>
              <a:ext cx="559435" cy="524510"/>
            </a:xfrm>
            <a:custGeom>
              <a:avLst/>
              <a:gdLst/>
              <a:ahLst/>
              <a:cxnLst/>
              <a:rect l="l" t="t" r="r" b="b"/>
              <a:pathLst>
                <a:path w="559435" h="524510">
                  <a:moveTo>
                    <a:pt x="0" y="262127"/>
                  </a:moveTo>
                  <a:lnTo>
                    <a:pt x="4506" y="215007"/>
                  </a:lnTo>
                  <a:lnTo>
                    <a:pt x="17497" y="170658"/>
                  </a:lnTo>
                  <a:lnTo>
                    <a:pt x="38184" y="129822"/>
                  </a:lnTo>
                  <a:lnTo>
                    <a:pt x="65776" y="93237"/>
                  </a:lnTo>
                  <a:lnTo>
                    <a:pt x="99483" y="61645"/>
                  </a:lnTo>
                  <a:lnTo>
                    <a:pt x="138514" y="35785"/>
                  </a:lnTo>
                  <a:lnTo>
                    <a:pt x="182080" y="16398"/>
                  </a:lnTo>
                  <a:lnTo>
                    <a:pt x="229390" y="4222"/>
                  </a:lnTo>
                  <a:lnTo>
                    <a:pt x="279653" y="0"/>
                  </a:lnTo>
                  <a:lnTo>
                    <a:pt x="329917" y="4222"/>
                  </a:lnTo>
                  <a:lnTo>
                    <a:pt x="377227" y="16398"/>
                  </a:lnTo>
                  <a:lnTo>
                    <a:pt x="420793" y="35785"/>
                  </a:lnTo>
                  <a:lnTo>
                    <a:pt x="459824" y="61645"/>
                  </a:lnTo>
                  <a:lnTo>
                    <a:pt x="493531" y="93237"/>
                  </a:lnTo>
                  <a:lnTo>
                    <a:pt x="521123" y="129822"/>
                  </a:lnTo>
                  <a:lnTo>
                    <a:pt x="541810" y="170658"/>
                  </a:lnTo>
                  <a:lnTo>
                    <a:pt x="554801" y="215007"/>
                  </a:lnTo>
                  <a:lnTo>
                    <a:pt x="559307" y="262127"/>
                  </a:lnTo>
                  <a:lnTo>
                    <a:pt x="554801" y="309248"/>
                  </a:lnTo>
                  <a:lnTo>
                    <a:pt x="541810" y="353597"/>
                  </a:lnTo>
                  <a:lnTo>
                    <a:pt x="521123" y="394433"/>
                  </a:lnTo>
                  <a:lnTo>
                    <a:pt x="493531" y="431018"/>
                  </a:lnTo>
                  <a:lnTo>
                    <a:pt x="459824" y="462610"/>
                  </a:lnTo>
                  <a:lnTo>
                    <a:pt x="420793" y="488470"/>
                  </a:lnTo>
                  <a:lnTo>
                    <a:pt x="377227" y="507857"/>
                  </a:lnTo>
                  <a:lnTo>
                    <a:pt x="329917" y="520033"/>
                  </a:lnTo>
                  <a:lnTo>
                    <a:pt x="279653" y="524255"/>
                  </a:lnTo>
                  <a:lnTo>
                    <a:pt x="229390" y="520033"/>
                  </a:lnTo>
                  <a:lnTo>
                    <a:pt x="182080" y="507857"/>
                  </a:lnTo>
                  <a:lnTo>
                    <a:pt x="138514" y="488470"/>
                  </a:lnTo>
                  <a:lnTo>
                    <a:pt x="99483" y="462610"/>
                  </a:lnTo>
                  <a:lnTo>
                    <a:pt x="65776" y="431018"/>
                  </a:lnTo>
                  <a:lnTo>
                    <a:pt x="38184" y="394433"/>
                  </a:lnTo>
                  <a:lnTo>
                    <a:pt x="17497" y="353597"/>
                  </a:lnTo>
                  <a:lnTo>
                    <a:pt x="4506" y="309248"/>
                  </a:lnTo>
                  <a:lnTo>
                    <a:pt x="0" y="26212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51932" y="3044951"/>
              <a:ext cx="559435" cy="523240"/>
            </a:xfrm>
            <a:custGeom>
              <a:avLst/>
              <a:gdLst/>
              <a:ahLst/>
              <a:cxnLst/>
              <a:rect l="l" t="t" r="r" b="b"/>
              <a:pathLst>
                <a:path w="559435" h="523239">
                  <a:moveTo>
                    <a:pt x="279653" y="0"/>
                  </a:moveTo>
                  <a:lnTo>
                    <a:pt x="229390" y="4209"/>
                  </a:lnTo>
                  <a:lnTo>
                    <a:pt x="182080" y="16345"/>
                  </a:lnTo>
                  <a:lnTo>
                    <a:pt x="138514" y="35672"/>
                  </a:lnTo>
                  <a:lnTo>
                    <a:pt x="99483" y="61453"/>
                  </a:lnTo>
                  <a:lnTo>
                    <a:pt x="65776" y="92950"/>
                  </a:lnTo>
                  <a:lnTo>
                    <a:pt x="38184" y="129427"/>
                  </a:lnTo>
                  <a:lnTo>
                    <a:pt x="17497" y="170146"/>
                  </a:lnTo>
                  <a:lnTo>
                    <a:pt x="4506" y="214371"/>
                  </a:lnTo>
                  <a:lnTo>
                    <a:pt x="0" y="261365"/>
                  </a:lnTo>
                  <a:lnTo>
                    <a:pt x="4506" y="308360"/>
                  </a:lnTo>
                  <a:lnTo>
                    <a:pt x="17497" y="352585"/>
                  </a:lnTo>
                  <a:lnTo>
                    <a:pt x="38184" y="393304"/>
                  </a:lnTo>
                  <a:lnTo>
                    <a:pt x="65776" y="429781"/>
                  </a:lnTo>
                  <a:lnTo>
                    <a:pt x="99483" y="461278"/>
                  </a:lnTo>
                  <a:lnTo>
                    <a:pt x="138514" y="487059"/>
                  </a:lnTo>
                  <a:lnTo>
                    <a:pt x="182080" y="506386"/>
                  </a:lnTo>
                  <a:lnTo>
                    <a:pt x="229390" y="518522"/>
                  </a:lnTo>
                  <a:lnTo>
                    <a:pt x="279653" y="522732"/>
                  </a:lnTo>
                  <a:lnTo>
                    <a:pt x="329917" y="518522"/>
                  </a:lnTo>
                  <a:lnTo>
                    <a:pt x="377227" y="506386"/>
                  </a:lnTo>
                  <a:lnTo>
                    <a:pt x="420793" y="487059"/>
                  </a:lnTo>
                  <a:lnTo>
                    <a:pt x="459824" y="461278"/>
                  </a:lnTo>
                  <a:lnTo>
                    <a:pt x="493531" y="429781"/>
                  </a:lnTo>
                  <a:lnTo>
                    <a:pt x="521123" y="393304"/>
                  </a:lnTo>
                  <a:lnTo>
                    <a:pt x="541810" y="352585"/>
                  </a:lnTo>
                  <a:lnTo>
                    <a:pt x="554801" y="308360"/>
                  </a:lnTo>
                  <a:lnTo>
                    <a:pt x="559307" y="261365"/>
                  </a:lnTo>
                  <a:lnTo>
                    <a:pt x="554801" y="214371"/>
                  </a:lnTo>
                  <a:lnTo>
                    <a:pt x="541810" y="170146"/>
                  </a:lnTo>
                  <a:lnTo>
                    <a:pt x="521123" y="129427"/>
                  </a:lnTo>
                  <a:lnTo>
                    <a:pt x="493531" y="92950"/>
                  </a:lnTo>
                  <a:lnTo>
                    <a:pt x="459824" y="61453"/>
                  </a:lnTo>
                  <a:lnTo>
                    <a:pt x="420793" y="35672"/>
                  </a:lnTo>
                  <a:lnTo>
                    <a:pt x="377227" y="16345"/>
                  </a:lnTo>
                  <a:lnTo>
                    <a:pt x="329917" y="4209"/>
                  </a:lnTo>
                  <a:lnTo>
                    <a:pt x="279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51932" y="3044951"/>
              <a:ext cx="559435" cy="523240"/>
            </a:xfrm>
            <a:custGeom>
              <a:avLst/>
              <a:gdLst/>
              <a:ahLst/>
              <a:cxnLst/>
              <a:rect l="l" t="t" r="r" b="b"/>
              <a:pathLst>
                <a:path w="559435" h="523239">
                  <a:moveTo>
                    <a:pt x="0" y="261365"/>
                  </a:moveTo>
                  <a:lnTo>
                    <a:pt x="4506" y="214371"/>
                  </a:lnTo>
                  <a:lnTo>
                    <a:pt x="17497" y="170146"/>
                  </a:lnTo>
                  <a:lnTo>
                    <a:pt x="38184" y="129427"/>
                  </a:lnTo>
                  <a:lnTo>
                    <a:pt x="65776" y="92950"/>
                  </a:lnTo>
                  <a:lnTo>
                    <a:pt x="99483" y="61453"/>
                  </a:lnTo>
                  <a:lnTo>
                    <a:pt x="138514" y="35672"/>
                  </a:lnTo>
                  <a:lnTo>
                    <a:pt x="182080" y="16345"/>
                  </a:lnTo>
                  <a:lnTo>
                    <a:pt x="229390" y="4209"/>
                  </a:lnTo>
                  <a:lnTo>
                    <a:pt x="279653" y="0"/>
                  </a:lnTo>
                  <a:lnTo>
                    <a:pt x="329917" y="4209"/>
                  </a:lnTo>
                  <a:lnTo>
                    <a:pt x="377227" y="16345"/>
                  </a:lnTo>
                  <a:lnTo>
                    <a:pt x="420793" y="35672"/>
                  </a:lnTo>
                  <a:lnTo>
                    <a:pt x="459824" y="61453"/>
                  </a:lnTo>
                  <a:lnTo>
                    <a:pt x="493531" y="92950"/>
                  </a:lnTo>
                  <a:lnTo>
                    <a:pt x="521123" y="129427"/>
                  </a:lnTo>
                  <a:lnTo>
                    <a:pt x="541810" y="170146"/>
                  </a:lnTo>
                  <a:lnTo>
                    <a:pt x="554801" y="214371"/>
                  </a:lnTo>
                  <a:lnTo>
                    <a:pt x="559307" y="261365"/>
                  </a:lnTo>
                  <a:lnTo>
                    <a:pt x="554801" y="308360"/>
                  </a:lnTo>
                  <a:lnTo>
                    <a:pt x="541810" y="352585"/>
                  </a:lnTo>
                  <a:lnTo>
                    <a:pt x="521123" y="393304"/>
                  </a:lnTo>
                  <a:lnTo>
                    <a:pt x="493531" y="429781"/>
                  </a:lnTo>
                  <a:lnTo>
                    <a:pt x="459824" y="461278"/>
                  </a:lnTo>
                  <a:lnTo>
                    <a:pt x="420793" y="487059"/>
                  </a:lnTo>
                  <a:lnTo>
                    <a:pt x="377227" y="506386"/>
                  </a:lnTo>
                  <a:lnTo>
                    <a:pt x="329917" y="518522"/>
                  </a:lnTo>
                  <a:lnTo>
                    <a:pt x="279653" y="522732"/>
                  </a:lnTo>
                  <a:lnTo>
                    <a:pt x="229390" y="518522"/>
                  </a:lnTo>
                  <a:lnTo>
                    <a:pt x="182080" y="506386"/>
                  </a:lnTo>
                  <a:lnTo>
                    <a:pt x="138514" y="487059"/>
                  </a:lnTo>
                  <a:lnTo>
                    <a:pt x="99483" y="461278"/>
                  </a:lnTo>
                  <a:lnTo>
                    <a:pt x="65776" y="429781"/>
                  </a:lnTo>
                  <a:lnTo>
                    <a:pt x="38184" y="393304"/>
                  </a:lnTo>
                  <a:lnTo>
                    <a:pt x="17497" y="352585"/>
                  </a:lnTo>
                  <a:lnTo>
                    <a:pt x="4506" y="308360"/>
                  </a:lnTo>
                  <a:lnTo>
                    <a:pt x="0" y="2613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725921" y="3150489"/>
            <a:ext cx="96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Symbol"/>
                <a:cs typeface="Symbol"/>
              </a:rPr>
              <a:t></a:t>
            </a:r>
            <a:endParaRPr sz="1200">
              <a:latin typeface="Symbol"/>
              <a:cs typeface="Symbo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547169" y="3562921"/>
            <a:ext cx="568960" cy="530860"/>
            <a:chOff x="5547169" y="3562921"/>
            <a:chExt cx="568960" cy="530860"/>
          </a:xfrm>
        </p:grpSpPr>
        <p:sp>
          <p:nvSpPr>
            <p:cNvPr id="34" name="object 34"/>
            <p:cNvSpPr/>
            <p:nvPr/>
          </p:nvSpPr>
          <p:spPr>
            <a:xfrm>
              <a:off x="5551932" y="3567684"/>
              <a:ext cx="559435" cy="521334"/>
            </a:xfrm>
            <a:custGeom>
              <a:avLst/>
              <a:gdLst/>
              <a:ahLst/>
              <a:cxnLst/>
              <a:rect l="l" t="t" r="r" b="b"/>
              <a:pathLst>
                <a:path w="559435" h="521335">
                  <a:moveTo>
                    <a:pt x="279653" y="0"/>
                  </a:moveTo>
                  <a:lnTo>
                    <a:pt x="229390" y="4199"/>
                  </a:lnTo>
                  <a:lnTo>
                    <a:pt x="182080" y="16308"/>
                  </a:lnTo>
                  <a:lnTo>
                    <a:pt x="138514" y="35588"/>
                  </a:lnTo>
                  <a:lnTo>
                    <a:pt x="99483" y="61302"/>
                  </a:lnTo>
                  <a:lnTo>
                    <a:pt x="65776" y="92715"/>
                  </a:lnTo>
                  <a:lnTo>
                    <a:pt x="38184" y="129088"/>
                  </a:lnTo>
                  <a:lnTo>
                    <a:pt x="17497" y="169685"/>
                  </a:lnTo>
                  <a:lnTo>
                    <a:pt x="4506" y="213769"/>
                  </a:lnTo>
                  <a:lnTo>
                    <a:pt x="0" y="260603"/>
                  </a:lnTo>
                  <a:lnTo>
                    <a:pt x="4506" y="307438"/>
                  </a:lnTo>
                  <a:lnTo>
                    <a:pt x="17497" y="351522"/>
                  </a:lnTo>
                  <a:lnTo>
                    <a:pt x="38184" y="392119"/>
                  </a:lnTo>
                  <a:lnTo>
                    <a:pt x="65776" y="428492"/>
                  </a:lnTo>
                  <a:lnTo>
                    <a:pt x="99483" y="459905"/>
                  </a:lnTo>
                  <a:lnTo>
                    <a:pt x="138514" y="485619"/>
                  </a:lnTo>
                  <a:lnTo>
                    <a:pt x="182080" y="504899"/>
                  </a:lnTo>
                  <a:lnTo>
                    <a:pt x="229390" y="517008"/>
                  </a:lnTo>
                  <a:lnTo>
                    <a:pt x="279653" y="521207"/>
                  </a:lnTo>
                  <a:lnTo>
                    <a:pt x="329917" y="517008"/>
                  </a:lnTo>
                  <a:lnTo>
                    <a:pt x="377227" y="504899"/>
                  </a:lnTo>
                  <a:lnTo>
                    <a:pt x="420793" y="485619"/>
                  </a:lnTo>
                  <a:lnTo>
                    <a:pt x="459824" y="459905"/>
                  </a:lnTo>
                  <a:lnTo>
                    <a:pt x="493531" y="428492"/>
                  </a:lnTo>
                  <a:lnTo>
                    <a:pt x="521123" y="392119"/>
                  </a:lnTo>
                  <a:lnTo>
                    <a:pt x="541810" y="351522"/>
                  </a:lnTo>
                  <a:lnTo>
                    <a:pt x="554801" y="307438"/>
                  </a:lnTo>
                  <a:lnTo>
                    <a:pt x="559307" y="260603"/>
                  </a:lnTo>
                  <a:lnTo>
                    <a:pt x="554801" y="213769"/>
                  </a:lnTo>
                  <a:lnTo>
                    <a:pt x="541810" y="169685"/>
                  </a:lnTo>
                  <a:lnTo>
                    <a:pt x="521123" y="129088"/>
                  </a:lnTo>
                  <a:lnTo>
                    <a:pt x="493531" y="92715"/>
                  </a:lnTo>
                  <a:lnTo>
                    <a:pt x="459824" y="61302"/>
                  </a:lnTo>
                  <a:lnTo>
                    <a:pt x="420793" y="35588"/>
                  </a:lnTo>
                  <a:lnTo>
                    <a:pt x="377227" y="16308"/>
                  </a:lnTo>
                  <a:lnTo>
                    <a:pt x="329917" y="4199"/>
                  </a:lnTo>
                  <a:lnTo>
                    <a:pt x="279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51932" y="3567684"/>
              <a:ext cx="559435" cy="521334"/>
            </a:xfrm>
            <a:custGeom>
              <a:avLst/>
              <a:gdLst/>
              <a:ahLst/>
              <a:cxnLst/>
              <a:rect l="l" t="t" r="r" b="b"/>
              <a:pathLst>
                <a:path w="559435" h="521335">
                  <a:moveTo>
                    <a:pt x="0" y="260603"/>
                  </a:moveTo>
                  <a:lnTo>
                    <a:pt x="4506" y="213769"/>
                  </a:lnTo>
                  <a:lnTo>
                    <a:pt x="17497" y="169685"/>
                  </a:lnTo>
                  <a:lnTo>
                    <a:pt x="38184" y="129088"/>
                  </a:lnTo>
                  <a:lnTo>
                    <a:pt x="65776" y="92715"/>
                  </a:lnTo>
                  <a:lnTo>
                    <a:pt x="99483" y="61302"/>
                  </a:lnTo>
                  <a:lnTo>
                    <a:pt x="138514" y="35588"/>
                  </a:lnTo>
                  <a:lnTo>
                    <a:pt x="182080" y="16308"/>
                  </a:lnTo>
                  <a:lnTo>
                    <a:pt x="229390" y="4199"/>
                  </a:lnTo>
                  <a:lnTo>
                    <a:pt x="279653" y="0"/>
                  </a:lnTo>
                  <a:lnTo>
                    <a:pt x="329917" y="4199"/>
                  </a:lnTo>
                  <a:lnTo>
                    <a:pt x="377227" y="16308"/>
                  </a:lnTo>
                  <a:lnTo>
                    <a:pt x="420793" y="35588"/>
                  </a:lnTo>
                  <a:lnTo>
                    <a:pt x="459824" y="61302"/>
                  </a:lnTo>
                  <a:lnTo>
                    <a:pt x="493531" y="92715"/>
                  </a:lnTo>
                  <a:lnTo>
                    <a:pt x="521123" y="129088"/>
                  </a:lnTo>
                  <a:lnTo>
                    <a:pt x="541810" y="169685"/>
                  </a:lnTo>
                  <a:lnTo>
                    <a:pt x="554801" y="213769"/>
                  </a:lnTo>
                  <a:lnTo>
                    <a:pt x="559307" y="260603"/>
                  </a:lnTo>
                  <a:lnTo>
                    <a:pt x="554801" y="307438"/>
                  </a:lnTo>
                  <a:lnTo>
                    <a:pt x="541810" y="351522"/>
                  </a:lnTo>
                  <a:lnTo>
                    <a:pt x="521123" y="392119"/>
                  </a:lnTo>
                  <a:lnTo>
                    <a:pt x="493531" y="428492"/>
                  </a:lnTo>
                  <a:lnTo>
                    <a:pt x="459824" y="459905"/>
                  </a:lnTo>
                  <a:lnTo>
                    <a:pt x="420793" y="485619"/>
                  </a:lnTo>
                  <a:lnTo>
                    <a:pt x="377227" y="504899"/>
                  </a:lnTo>
                  <a:lnTo>
                    <a:pt x="329917" y="517008"/>
                  </a:lnTo>
                  <a:lnTo>
                    <a:pt x="279653" y="521207"/>
                  </a:lnTo>
                  <a:lnTo>
                    <a:pt x="229390" y="517008"/>
                  </a:lnTo>
                  <a:lnTo>
                    <a:pt x="182080" y="504899"/>
                  </a:lnTo>
                  <a:lnTo>
                    <a:pt x="138514" y="485619"/>
                  </a:lnTo>
                  <a:lnTo>
                    <a:pt x="99483" y="459905"/>
                  </a:lnTo>
                  <a:lnTo>
                    <a:pt x="65776" y="428492"/>
                  </a:lnTo>
                  <a:lnTo>
                    <a:pt x="38184" y="392119"/>
                  </a:lnTo>
                  <a:lnTo>
                    <a:pt x="17497" y="351522"/>
                  </a:lnTo>
                  <a:lnTo>
                    <a:pt x="4506" y="307438"/>
                  </a:lnTo>
                  <a:lnTo>
                    <a:pt x="0" y="26060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725921" y="3672967"/>
            <a:ext cx="96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Symbol"/>
                <a:cs typeface="Symbol"/>
              </a:rPr>
              <a:t></a:t>
            </a:r>
            <a:endParaRPr sz="1200">
              <a:latin typeface="Symbol"/>
              <a:cs typeface="Symbo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547169" y="4084129"/>
            <a:ext cx="568960" cy="532765"/>
            <a:chOff x="5547169" y="4084129"/>
            <a:chExt cx="568960" cy="532765"/>
          </a:xfrm>
        </p:grpSpPr>
        <p:sp>
          <p:nvSpPr>
            <p:cNvPr id="38" name="object 38"/>
            <p:cNvSpPr/>
            <p:nvPr/>
          </p:nvSpPr>
          <p:spPr>
            <a:xfrm>
              <a:off x="5551932" y="4088891"/>
              <a:ext cx="559435" cy="523240"/>
            </a:xfrm>
            <a:custGeom>
              <a:avLst/>
              <a:gdLst/>
              <a:ahLst/>
              <a:cxnLst/>
              <a:rect l="l" t="t" r="r" b="b"/>
              <a:pathLst>
                <a:path w="559435" h="523239">
                  <a:moveTo>
                    <a:pt x="279653" y="0"/>
                  </a:moveTo>
                  <a:lnTo>
                    <a:pt x="229390" y="4209"/>
                  </a:lnTo>
                  <a:lnTo>
                    <a:pt x="182080" y="16345"/>
                  </a:lnTo>
                  <a:lnTo>
                    <a:pt x="138514" y="35672"/>
                  </a:lnTo>
                  <a:lnTo>
                    <a:pt x="99483" y="61453"/>
                  </a:lnTo>
                  <a:lnTo>
                    <a:pt x="65776" y="92950"/>
                  </a:lnTo>
                  <a:lnTo>
                    <a:pt x="38184" y="129427"/>
                  </a:lnTo>
                  <a:lnTo>
                    <a:pt x="17497" y="170146"/>
                  </a:lnTo>
                  <a:lnTo>
                    <a:pt x="4506" y="214371"/>
                  </a:lnTo>
                  <a:lnTo>
                    <a:pt x="0" y="261365"/>
                  </a:lnTo>
                  <a:lnTo>
                    <a:pt x="4506" y="308360"/>
                  </a:lnTo>
                  <a:lnTo>
                    <a:pt x="17497" y="352585"/>
                  </a:lnTo>
                  <a:lnTo>
                    <a:pt x="38184" y="393304"/>
                  </a:lnTo>
                  <a:lnTo>
                    <a:pt x="65776" y="429781"/>
                  </a:lnTo>
                  <a:lnTo>
                    <a:pt x="99483" y="461278"/>
                  </a:lnTo>
                  <a:lnTo>
                    <a:pt x="138514" y="487059"/>
                  </a:lnTo>
                  <a:lnTo>
                    <a:pt x="182080" y="506386"/>
                  </a:lnTo>
                  <a:lnTo>
                    <a:pt x="229390" y="518522"/>
                  </a:lnTo>
                  <a:lnTo>
                    <a:pt x="279653" y="522731"/>
                  </a:lnTo>
                  <a:lnTo>
                    <a:pt x="329917" y="518522"/>
                  </a:lnTo>
                  <a:lnTo>
                    <a:pt x="377227" y="506386"/>
                  </a:lnTo>
                  <a:lnTo>
                    <a:pt x="420793" y="487059"/>
                  </a:lnTo>
                  <a:lnTo>
                    <a:pt x="459824" y="461278"/>
                  </a:lnTo>
                  <a:lnTo>
                    <a:pt x="493531" y="429781"/>
                  </a:lnTo>
                  <a:lnTo>
                    <a:pt x="521123" y="393304"/>
                  </a:lnTo>
                  <a:lnTo>
                    <a:pt x="541810" y="352585"/>
                  </a:lnTo>
                  <a:lnTo>
                    <a:pt x="554801" y="308360"/>
                  </a:lnTo>
                  <a:lnTo>
                    <a:pt x="559307" y="261365"/>
                  </a:lnTo>
                  <a:lnTo>
                    <a:pt x="554801" y="214371"/>
                  </a:lnTo>
                  <a:lnTo>
                    <a:pt x="541810" y="170146"/>
                  </a:lnTo>
                  <a:lnTo>
                    <a:pt x="521123" y="129427"/>
                  </a:lnTo>
                  <a:lnTo>
                    <a:pt x="493531" y="92950"/>
                  </a:lnTo>
                  <a:lnTo>
                    <a:pt x="459824" y="61453"/>
                  </a:lnTo>
                  <a:lnTo>
                    <a:pt x="420793" y="35672"/>
                  </a:lnTo>
                  <a:lnTo>
                    <a:pt x="377227" y="16345"/>
                  </a:lnTo>
                  <a:lnTo>
                    <a:pt x="329917" y="4209"/>
                  </a:lnTo>
                  <a:lnTo>
                    <a:pt x="279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51932" y="4088891"/>
              <a:ext cx="559435" cy="523240"/>
            </a:xfrm>
            <a:custGeom>
              <a:avLst/>
              <a:gdLst/>
              <a:ahLst/>
              <a:cxnLst/>
              <a:rect l="l" t="t" r="r" b="b"/>
              <a:pathLst>
                <a:path w="559435" h="523239">
                  <a:moveTo>
                    <a:pt x="0" y="261365"/>
                  </a:moveTo>
                  <a:lnTo>
                    <a:pt x="4506" y="214371"/>
                  </a:lnTo>
                  <a:lnTo>
                    <a:pt x="17497" y="170146"/>
                  </a:lnTo>
                  <a:lnTo>
                    <a:pt x="38184" y="129427"/>
                  </a:lnTo>
                  <a:lnTo>
                    <a:pt x="65776" y="92950"/>
                  </a:lnTo>
                  <a:lnTo>
                    <a:pt x="99483" y="61453"/>
                  </a:lnTo>
                  <a:lnTo>
                    <a:pt x="138514" y="35672"/>
                  </a:lnTo>
                  <a:lnTo>
                    <a:pt x="182080" y="16345"/>
                  </a:lnTo>
                  <a:lnTo>
                    <a:pt x="229390" y="4209"/>
                  </a:lnTo>
                  <a:lnTo>
                    <a:pt x="279653" y="0"/>
                  </a:lnTo>
                  <a:lnTo>
                    <a:pt x="329917" y="4209"/>
                  </a:lnTo>
                  <a:lnTo>
                    <a:pt x="377227" y="16345"/>
                  </a:lnTo>
                  <a:lnTo>
                    <a:pt x="420793" y="35672"/>
                  </a:lnTo>
                  <a:lnTo>
                    <a:pt x="459824" y="61453"/>
                  </a:lnTo>
                  <a:lnTo>
                    <a:pt x="493531" y="92950"/>
                  </a:lnTo>
                  <a:lnTo>
                    <a:pt x="521123" y="129427"/>
                  </a:lnTo>
                  <a:lnTo>
                    <a:pt x="541810" y="170146"/>
                  </a:lnTo>
                  <a:lnTo>
                    <a:pt x="554801" y="214371"/>
                  </a:lnTo>
                  <a:lnTo>
                    <a:pt x="559307" y="261365"/>
                  </a:lnTo>
                  <a:lnTo>
                    <a:pt x="554801" y="308360"/>
                  </a:lnTo>
                  <a:lnTo>
                    <a:pt x="541810" y="352585"/>
                  </a:lnTo>
                  <a:lnTo>
                    <a:pt x="521123" y="393304"/>
                  </a:lnTo>
                  <a:lnTo>
                    <a:pt x="493531" y="429781"/>
                  </a:lnTo>
                  <a:lnTo>
                    <a:pt x="459824" y="461278"/>
                  </a:lnTo>
                  <a:lnTo>
                    <a:pt x="420793" y="487059"/>
                  </a:lnTo>
                  <a:lnTo>
                    <a:pt x="377227" y="506386"/>
                  </a:lnTo>
                  <a:lnTo>
                    <a:pt x="329917" y="518522"/>
                  </a:lnTo>
                  <a:lnTo>
                    <a:pt x="279653" y="522731"/>
                  </a:lnTo>
                  <a:lnTo>
                    <a:pt x="229390" y="518522"/>
                  </a:lnTo>
                  <a:lnTo>
                    <a:pt x="182080" y="506386"/>
                  </a:lnTo>
                  <a:lnTo>
                    <a:pt x="138514" y="487059"/>
                  </a:lnTo>
                  <a:lnTo>
                    <a:pt x="99483" y="461278"/>
                  </a:lnTo>
                  <a:lnTo>
                    <a:pt x="65776" y="429781"/>
                  </a:lnTo>
                  <a:lnTo>
                    <a:pt x="38184" y="393304"/>
                  </a:lnTo>
                  <a:lnTo>
                    <a:pt x="17497" y="352585"/>
                  </a:lnTo>
                  <a:lnTo>
                    <a:pt x="4506" y="308360"/>
                  </a:lnTo>
                  <a:lnTo>
                    <a:pt x="0" y="2613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725921" y="4194759"/>
            <a:ext cx="965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Symbol"/>
                <a:cs typeface="Symbol"/>
              </a:rPr>
              <a:t></a:t>
            </a:r>
            <a:endParaRPr sz="1200">
              <a:latin typeface="Symbol"/>
              <a:cs typeface="Symbo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547169" y="4606861"/>
            <a:ext cx="568960" cy="532765"/>
            <a:chOff x="5547169" y="4606861"/>
            <a:chExt cx="568960" cy="532765"/>
          </a:xfrm>
        </p:grpSpPr>
        <p:sp>
          <p:nvSpPr>
            <p:cNvPr id="42" name="object 42"/>
            <p:cNvSpPr/>
            <p:nvPr/>
          </p:nvSpPr>
          <p:spPr>
            <a:xfrm>
              <a:off x="5551932" y="4611623"/>
              <a:ext cx="559435" cy="523240"/>
            </a:xfrm>
            <a:custGeom>
              <a:avLst/>
              <a:gdLst/>
              <a:ahLst/>
              <a:cxnLst/>
              <a:rect l="l" t="t" r="r" b="b"/>
              <a:pathLst>
                <a:path w="559435" h="523239">
                  <a:moveTo>
                    <a:pt x="279653" y="0"/>
                  </a:moveTo>
                  <a:lnTo>
                    <a:pt x="229390" y="4209"/>
                  </a:lnTo>
                  <a:lnTo>
                    <a:pt x="182080" y="16345"/>
                  </a:lnTo>
                  <a:lnTo>
                    <a:pt x="138514" y="35672"/>
                  </a:lnTo>
                  <a:lnTo>
                    <a:pt x="99483" y="61453"/>
                  </a:lnTo>
                  <a:lnTo>
                    <a:pt x="65776" y="92950"/>
                  </a:lnTo>
                  <a:lnTo>
                    <a:pt x="38184" y="129427"/>
                  </a:lnTo>
                  <a:lnTo>
                    <a:pt x="17497" y="170146"/>
                  </a:lnTo>
                  <a:lnTo>
                    <a:pt x="4506" y="214371"/>
                  </a:lnTo>
                  <a:lnTo>
                    <a:pt x="0" y="261365"/>
                  </a:lnTo>
                  <a:lnTo>
                    <a:pt x="4506" y="308360"/>
                  </a:lnTo>
                  <a:lnTo>
                    <a:pt x="17497" y="352585"/>
                  </a:lnTo>
                  <a:lnTo>
                    <a:pt x="38184" y="393304"/>
                  </a:lnTo>
                  <a:lnTo>
                    <a:pt x="65776" y="429781"/>
                  </a:lnTo>
                  <a:lnTo>
                    <a:pt x="99483" y="461278"/>
                  </a:lnTo>
                  <a:lnTo>
                    <a:pt x="138514" y="487059"/>
                  </a:lnTo>
                  <a:lnTo>
                    <a:pt x="182080" y="506386"/>
                  </a:lnTo>
                  <a:lnTo>
                    <a:pt x="229390" y="518522"/>
                  </a:lnTo>
                  <a:lnTo>
                    <a:pt x="279653" y="522731"/>
                  </a:lnTo>
                  <a:lnTo>
                    <a:pt x="329917" y="518522"/>
                  </a:lnTo>
                  <a:lnTo>
                    <a:pt x="377227" y="506386"/>
                  </a:lnTo>
                  <a:lnTo>
                    <a:pt x="420793" y="487059"/>
                  </a:lnTo>
                  <a:lnTo>
                    <a:pt x="459824" y="461278"/>
                  </a:lnTo>
                  <a:lnTo>
                    <a:pt x="493531" y="429781"/>
                  </a:lnTo>
                  <a:lnTo>
                    <a:pt x="521123" y="393304"/>
                  </a:lnTo>
                  <a:lnTo>
                    <a:pt x="541810" y="352585"/>
                  </a:lnTo>
                  <a:lnTo>
                    <a:pt x="554801" y="308360"/>
                  </a:lnTo>
                  <a:lnTo>
                    <a:pt x="559307" y="261365"/>
                  </a:lnTo>
                  <a:lnTo>
                    <a:pt x="554801" y="214371"/>
                  </a:lnTo>
                  <a:lnTo>
                    <a:pt x="541810" y="170146"/>
                  </a:lnTo>
                  <a:lnTo>
                    <a:pt x="521123" y="129427"/>
                  </a:lnTo>
                  <a:lnTo>
                    <a:pt x="493531" y="92950"/>
                  </a:lnTo>
                  <a:lnTo>
                    <a:pt x="459824" y="61453"/>
                  </a:lnTo>
                  <a:lnTo>
                    <a:pt x="420793" y="35672"/>
                  </a:lnTo>
                  <a:lnTo>
                    <a:pt x="377227" y="16345"/>
                  </a:lnTo>
                  <a:lnTo>
                    <a:pt x="329917" y="4209"/>
                  </a:lnTo>
                  <a:lnTo>
                    <a:pt x="279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51932" y="4611623"/>
              <a:ext cx="559435" cy="523240"/>
            </a:xfrm>
            <a:custGeom>
              <a:avLst/>
              <a:gdLst/>
              <a:ahLst/>
              <a:cxnLst/>
              <a:rect l="l" t="t" r="r" b="b"/>
              <a:pathLst>
                <a:path w="559435" h="523239">
                  <a:moveTo>
                    <a:pt x="0" y="261365"/>
                  </a:moveTo>
                  <a:lnTo>
                    <a:pt x="4506" y="214371"/>
                  </a:lnTo>
                  <a:lnTo>
                    <a:pt x="17497" y="170146"/>
                  </a:lnTo>
                  <a:lnTo>
                    <a:pt x="38184" y="129427"/>
                  </a:lnTo>
                  <a:lnTo>
                    <a:pt x="65776" y="92950"/>
                  </a:lnTo>
                  <a:lnTo>
                    <a:pt x="99483" y="61453"/>
                  </a:lnTo>
                  <a:lnTo>
                    <a:pt x="138514" y="35672"/>
                  </a:lnTo>
                  <a:lnTo>
                    <a:pt x="182080" y="16345"/>
                  </a:lnTo>
                  <a:lnTo>
                    <a:pt x="229390" y="4209"/>
                  </a:lnTo>
                  <a:lnTo>
                    <a:pt x="279653" y="0"/>
                  </a:lnTo>
                  <a:lnTo>
                    <a:pt x="329917" y="4209"/>
                  </a:lnTo>
                  <a:lnTo>
                    <a:pt x="377227" y="16345"/>
                  </a:lnTo>
                  <a:lnTo>
                    <a:pt x="420793" y="35672"/>
                  </a:lnTo>
                  <a:lnTo>
                    <a:pt x="459824" y="61453"/>
                  </a:lnTo>
                  <a:lnTo>
                    <a:pt x="493531" y="92950"/>
                  </a:lnTo>
                  <a:lnTo>
                    <a:pt x="521123" y="129427"/>
                  </a:lnTo>
                  <a:lnTo>
                    <a:pt x="541810" y="170146"/>
                  </a:lnTo>
                  <a:lnTo>
                    <a:pt x="554801" y="214371"/>
                  </a:lnTo>
                  <a:lnTo>
                    <a:pt x="559307" y="261365"/>
                  </a:lnTo>
                  <a:lnTo>
                    <a:pt x="554801" y="308360"/>
                  </a:lnTo>
                  <a:lnTo>
                    <a:pt x="541810" y="352585"/>
                  </a:lnTo>
                  <a:lnTo>
                    <a:pt x="521123" y="393304"/>
                  </a:lnTo>
                  <a:lnTo>
                    <a:pt x="493531" y="429781"/>
                  </a:lnTo>
                  <a:lnTo>
                    <a:pt x="459824" y="461278"/>
                  </a:lnTo>
                  <a:lnTo>
                    <a:pt x="420793" y="487059"/>
                  </a:lnTo>
                  <a:lnTo>
                    <a:pt x="377227" y="506386"/>
                  </a:lnTo>
                  <a:lnTo>
                    <a:pt x="329917" y="518522"/>
                  </a:lnTo>
                  <a:lnTo>
                    <a:pt x="279653" y="522731"/>
                  </a:lnTo>
                  <a:lnTo>
                    <a:pt x="229390" y="518522"/>
                  </a:lnTo>
                  <a:lnTo>
                    <a:pt x="182080" y="506386"/>
                  </a:lnTo>
                  <a:lnTo>
                    <a:pt x="138514" y="487059"/>
                  </a:lnTo>
                  <a:lnTo>
                    <a:pt x="99483" y="461278"/>
                  </a:lnTo>
                  <a:lnTo>
                    <a:pt x="65776" y="429781"/>
                  </a:lnTo>
                  <a:lnTo>
                    <a:pt x="38184" y="393304"/>
                  </a:lnTo>
                  <a:lnTo>
                    <a:pt x="17497" y="352585"/>
                  </a:lnTo>
                  <a:lnTo>
                    <a:pt x="4506" y="308360"/>
                  </a:lnTo>
                  <a:lnTo>
                    <a:pt x="0" y="2613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725921" y="4717542"/>
            <a:ext cx="96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Symbol"/>
                <a:cs typeface="Symbol"/>
              </a:rPr>
              <a:t></a:t>
            </a:r>
            <a:endParaRPr sz="1200">
              <a:latin typeface="Symbol"/>
              <a:cs typeface="Symbo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986337" y="3910393"/>
            <a:ext cx="570865" cy="530860"/>
            <a:chOff x="4986337" y="3910393"/>
            <a:chExt cx="570865" cy="530860"/>
          </a:xfrm>
        </p:grpSpPr>
        <p:sp>
          <p:nvSpPr>
            <p:cNvPr id="46" name="object 46"/>
            <p:cNvSpPr/>
            <p:nvPr/>
          </p:nvSpPr>
          <p:spPr>
            <a:xfrm>
              <a:off x="4991100" y="3915155"/>
              <a:ext cx="561340" cy="521334"/>
            </a:xfrm>
            <a:custGeom>
              <a:avLst/>
              <a:gdLst/>
              <a:ahLst/>
              <a:cxnLst/>
              <a:rect l="l" t="t" r="r" b="b"/>
              <a:pathLst>
                <a:path w="561339" h="521335">
                  <a:moveTo>
                    <a:pt x="280415" y="0"/>
                  </a:moveTo>
                  <a:lnTo>
                    <a:pt x="230025" y="4199"/>
                  </a:lnTo>
                  <a:lnTo>
                    <a:pt x="182592" y="16308"/>
                  </a:lnTo>
                  <a:lnTo>
                    <a:pt x="138909" y="35588"/>
                  </a:lnTo>
                  <a:lnTo>
                    <a:pt x="99770" y="61302"/>
                  </a:lnTo>
                  <a:lnTo>
                    <a:pt x="65968" y="92715"/>
                  </a:lnTo>
                  <a:lnTo>
                    <a:pt x="38297" y="129088"/>
                  </a:lnTo>
                  <a:lnTo>
                    <a:pt x="17550" y="169685"/>
                  </a:lnTo>
                  <a:lnTo>
                    <a:pt x="4519" y="213769"/>
                  </a:lnTo>
                  <a:lnTo>
                    <a:pt x="0" y="260604"/>
                  </a:lnTo>
                  <a:lnTo>
                    <a:pt x="4519" y="307438"/>
                  </a:lnTo>
                  <a:lnTo>
                    <a:pt x="17550" y="351522"/>
                  </a:lnTo>
                  <a:lnTo>
                    <a:pt x="38297" y="392119"/>
                  </a:lnTo>
                  <a:lnTo>
                    <a:pt x="65968" y="428492"/>
                  </a:lnTo>
                  <a:lnTo>
                    <a:pt x="99770" y="459905"/>
                  </a:lnTo>
                  <a:lnTo>
                    <a:pt x="138909" y="485619"/>
                  </a:lnTo>
                  <a:lnTo>
                    <a:pt x="182592" y="504899"/>
                  </a:lnTo>
                  <a:lnTo>
                    <a:pt x="230025" y="517008"/>
                  </a:lnTo>
                  <a:lnTo>
                    <a:pt x="280415" y="521208"/>
                  </a:lnTo>
                  <a:lnTo>
                    <a:pt x="330806" y="517008"/>
                  </a:lnTo>
                  <a:lnTo>
                    <a:pt x="378239" y="504899"/>
                  </a:lnTo>
                  <a:lnTo>
                    <a:pt x="421922" y="485619"/>
                  </a:lnTo>
                  <a:lnTo>
                    <a:pt x="461061" y="459905"/>
                  </a:lnTo>
                  <a:lnTo>
                    <a:pt x="494863" y="428492"/>
                  </a:lnTo>
                  <a:lnTo>
                    <a:pt x="522534" y="392119"/>
                  </a:lnTo>
                  <a:lnTo>
                    <a:pt x="543281" y="351522"/>
                  </a:lnTo>
                  <a:lnTo>
                    <a:pt x="556312" y="307438"/>
                  </a:lnTo>
                  <a:lnTo>
                    <a:pt x="560832" y="260604"/>
                  </a:lnTo>
                  <a:lnTo>
                    <a:pt x="556312" y="213769"/>
                  </a:lnTo>
                  <a:lnTo>
                    <a:pt x="543281" y="169685"/>
                  </a:lnTo>
                  <a:lnTo>
                    <a:pt x="522534" y="129088"/>
                  </a:lnTo>
                  <a:lnTo>
                    <a:pt x="494863" y="92715"/>
                  </a:lnTo>
                  <a:lnTo>
                    <a:pt x="461061" y="61302"/>
                  </a:lnTo>
                  <a:lnTo>
                    <a:pt x="421922" y="35588"/>
                  </a:lnTo>
                  <a:lnTo>
                    <a:pt x="378239" y="16308"/>
                  </a:lnTo>
                  <a:lnTo>
                    <a:pt x="330806" y="4199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91100" y="3915155"/>
              <a:ext cx="561340" cy="521334"/>
            </a:xfrm>
            <a:custGeom>
              <a:avLst/>
              <a:gdLst/>
              <a:ahLst/>
              <a:cxnLst/>
              <a:rect l="l" t="t" r="r" b="b"/>
              <a:pathLst>
                <a:path w="561339" h="521335">
                  <a:moveTo>
                    <a:pt x="0" y="260604"/>
                  </a:moveTo>
                  <a:lnTo>
                    <a:pt x="4519" y="213769"/>
                  </a:lnTo>
                  <a:lnTo>
                    <a:pt x="17550" y="169685"/>
                  </a:lnTo>
                  <a:lnTo>
                    <a:pt x="38297" y="129088"/>
                  </a:lnTo>
                  <a:lnTo>
                    <a:pt x="65968" y="92715"/>
                  </a:lnTo>
                  <a:lnTo>
                    <a:pt x="99770" y="61302"/>
                  </a:lnTo>
                  <a:lnTo>
                    <a:pt x="138909" y="35588"/>
                  </a:lnTo>
                  <a:lnTo>
                    <a:pt x="182592" y="16308"/>
                  </a:lnTo>
                  <a:lnTo>
                    <a:pt x="230025" y="4199"/>
                  </a:lnTo>
                  <a:lnTo>
                    <a:pt x="280415" y="0"/>
                  </a:lnTo>
                  <a:lnTo>
                    <a:pt x="330806" y="4199"/>
                  </a:lnTo>
                  <a:lnTo>
                    <a:pt x="378239" y="16308"/>
                  </a:lnTo>
                  <a:lnTo>
                    <a:pt x="421922" y="35588"/>
                  </a:lnTo>
                  <a:lnTo>
                    <a:pt x="461061" y="61302"/>
                  </a:lnTo>
                  <a:lnTo>
                    <a:pt x="494863" y="92715"/>
                  </a:lnTo>
                  <a:lnTo>
                    <a:pt x="522534" y="129088"/>
                  </a:lnTo>
                  <a:lnTo>
                    <a:pt x="543281" y="169685"/>
                  </a:lnTo>
                  <a:lnTo>
                    <a:pt x="556312" y="213769"/>
                  </a:lnTo>
                  <a:lnTo>
                    <a:pt x="560832" y="260604"/>
                  </a:lnTo>
                  <a:lnTo>
                    <a:pt x="556312" y="307438"/>
                  </a:lnTo>
                  <a:lnTo>
                    <a:pt x="543281" y="351522"/>
                  </a:lnTo>
                  <a:lnTo>
                    <a:pt x="522534" y="392119"/>
                  </a:lnTo>
                  <a:lnTo>
                    <a:pt x="494863" y="428492"/>
                  </a:lnTo>
                  <a:lnTo>
                    <a:pt x="461061" y="459905"/>
                  </a:lnTo>
                  <a:lnTo>
                    <a:pt x="421922" y="485619"/>
                  </a:lnTo>
                  <a:lnTo>
                    <a:pt x="378239" y="504899"/>
                  </a:lnTo>
                  <a:lnTo>
                    <a:pt x="330806" y="517008"/>
                  </a:lnTo>
                  <a:lnTo>
                    <a:pt x="280415" y="521208"/>
                  </a:lnTo>
                  <a:lnTo>
                    <a:pt x="230025" y="517008"/>
                  </a:lnTo>
                  <a:lnTo>
                    <a:pt x="182592" y="504899"/>
                  </a:lnTo>
                  <a:lnTo>
                    <a:pt x="138909" y="485619"/>
                  </a:lnTo>
                  <a:lnTo>
                    <a:pt x="99770" y="459905"/>
                  </a:lnTo>
                  <a:lnTo>
                    <a:pt x="65968" y="428492"/>
                  </a:lnTo>
                  <a:lnTo>
                    <a:pt x="38297" y="392119"/>
                  </a:lnTo>
                  <a:lnTo>
                    <a:pt x="17550" y="351522"/>
                  </a:lnTo>
                  <a:lnTo>
                    <a:pt x="4519" y="307438"/>
                  </a:lnTo>
                  <a:lnTo>
                    <a:pt x="0" y="2606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165471" y="4020134"/>
            <a:ext cx="965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Symbol"/>
                <a:cs typeface="Symbol"/>
              </a:rPr>
              <a:t></a:t>
            </a:r>
            <a:endParaRPr sz="1200">
              <a:latin typeface="Symbol"/>
              <a:cs typeface="Symbo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986337" y="2515933"/>
            <a:ext cx="570865" cy="474345"/>
            <a:chOff x="4986337" y="2515933"/>
            <a:chExt cx="570865" cy="474345"/>
          </a:xfrm>
        </p:grpSpPr>
        <p:sp>
          <p:nvSpPr>
            <p:cNvPr id="50" name="object 50"/>
            <p:cNvSpPr/>
            <p:nvPr/>
          </p:nvSpPr>
          <p:spPr>
            <a:xfrm>
              <a:off x="4991100" y="2520695"/>
              <a:ext cx="561340" cy="464820"/>
            </a:xfrm>
            <a:custGeom>
              <a:avLst/>
              <a:gdLst/>
              <a:ahLst/>
              <a:cxnLst/>
              <a:rect l="l" t="t" r="r" b="b"/>
              <a:pathLst>
                <a:path w="561339" h="464819">
                  <a:moveTo>
                    <a:pt x="280415" y="0"/>
                  </a:moveTo>
                  <a:lnTo>
                    <a:pt x="230025" y="3743"/>
                  </a:lnTo>
                  <a:lnTo>
                    <a:pt x="182592" y="14535"/>
                  </a:lnTo>
                  <a:lnTo>
                    <a:pt x="138909" y="31721"/>
                  </a:lnTo>
                  <a:lnTo>
                    <a:pt x="99770" y="54646"/>
                  </a:lnTo>
                  <a:lnTo>
                    <a:pt x="65968" y="82654"/>
                  </a:lnTo>
                  <a:lnTo>
                    <a:pt x="38297" y="115090"/>
                  </a:lnTo>
                  <a:lnTo>
                    <a:pt x="17550" y="151298"/>
                  </a:lnTo>
                  <a:lnTo>
                    <a:pt x="4519" y="190623"/>
                  </a:lnTo>
                  <a:lnTo>
                    <a:pt x="0" y="232409"/>
                  </a:lnTo>
                  <a:lnTo>
                    <a:pt x="4519" y="274196"/>
                  </a:lnTo>
                  <a:lnTo>
                    <a:pt x="17550" y="313521"/>
                  </a:lnTo>
                  <a:lnTo>
                    <a:pt x="38297" y="349729"/>
                  </a:lnTo>
                  <a:lnTo>
                    <a:pt x="65968" y="382165"/>
                  </a:lnTo>
                  <a:lnTo>
                    <a:pt x="99770" y="410173"/>
                  </a:lnTo>
                  <a:lnTo>
                    <a:pt x="138909" y="433098"/>
                  </a:lnTo>
                  <a:lnTo>
                    <a:pt x="182592" y="450284"/>
                  </a:lnTo>
                  <a:lnTo>
                    <a:pt x="230025" y="461076"/>
                  </a:lnTo>
                  <a:lnTo>
                    <a:pt x="280415" y="464819"/>
                  </a:lnTo>
                  <a:lnTo>
                    <a:pt x="330806" y="461076"/>
                  </a:lnTo>
                  <a:lnTo>
                    <a:pt x="378239" y="450284"/>
                  </a:lnTo>
                  <a:lnTo>
                    <a:pt x="421922" y="433098"/>
                  </a:lnTo>
                  <a:lnTo>
                    <a:pt x="461061" y="410173"/>
                  </a:lnTo>
                  <a:lnTo>
                    <a:pt x="494863" y="382165"/>
                  </a:lnTo>
                  <a:lnTo>
                    <a:pt x="522534" y="349729"/>
                  </a:lnTo>
                  <a:lnTo>
                    <a:pt x="543281" y="313521"/>
                  </a:lnTo>
                  <a:lnTo>
                    <a:pt x="556312" y="274196"/>
                  </a:lnTo>
                  <a:lnTo>
                    <a:pt x="560832" y="232409"/>
                  </a:lnTo>
                  <a:lnTo>
                    <a:pt x="556312" y="190623"/>
                  </a:lnTo>
                  <a:lnTo>
                    <a:pt x="543281" y="151298"/>
                  </a:lnTo>
                  <a:lnTo>
                    <a:pt x="522534" y="115090"/>
                  </a:lnTo>
                  <a:lnTo>
                    <a:pt x="494863" y="82654"/>
                  </a:lnTo>
                  <a:lnTo>
                    <a:pt x="461061" y="54646"/>
                  </a:lnTo>
                  <a:lnTo>
                    <a:pt x="421922" y="31721"/>
                  </a:lnTo>
                  <a:lnTo>
                    <a:pt x="378239" y="14535"/>
                  </a:lnTo>
                  <a:lnTo>
                    <a:pt x="330806" y="3743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91100" y="2520695"/>
              <a:ext cx="561340" cy="464820"/>
            </a:xfrm>
            <a:custGeom>
              <a:avLst/>
              <a:gdLst/>
              <a:ahLst/>
              <a:cxnLst/>
              <a:rect l="l" t="t" r="r" b="b"/>
              <a:pathLst>
                <a:path w="561339" h="464819">
                  <a:moveTo>
                    <a:pt x="0" y="232409"/>
                  </a:moveTo>
                  <a:lnTo>
                    <a:pt x="4519" y="190623"/>
                  </a:lnTo>
                  <a:lnTo>
                    <a:pt x="17550" y="151298"/>
                  </a:lnTo>
                  <a:lnTo>
                    <a:pt x="38297" y="115090"/>
                  </a:lnTo>
                  <a:lnTo>
                    <a:pt x="65968" y="82654"/>
                  </a:lnTo>
                  <a:lnTo>
                    <a:pt x="99770" y="54646"/>
                  </a:lnTo>
                  <a:lnTo>
                    <a:pt x="138909" y="31721"/>
                  </a:lnTo>
                  <a:lnTo>
                    <a:pt x="182592" y="14535"/>
                  </a:lnTo>
                  <a:lnTo>
                    <a:pt x="230025" y="3743"/>
                  </a:lnTo>
                  <a:lnTo>
                    <a:pt x="280415" y="0"/>
                  </a:lnTo>
                  <a:lnTo>
                    <a:pt x="330806" y="3743"/>
                  </a:lnTo>
                  <a:lnTo>
                    <a:pt x="378239" y="14535"/>
                  </a:lnTo>
                  <a:lnTo>
                    <a:pt x="421922" y="31721"/>
                  </a:lnTo>
                  <a:lnTo>
                    <a:pt x="461061" y="54646"/>
                  </a:lnTo>
                  <a:lnTo>
                    <a:pt x="494863" y="82654"/>
                  </a:lnTo>
                  <a:lnTo>
                    <a:pt x="522534" y="115090"/>
                  </a:lnTo>
                  <a:lnTo>
                    <a:pt x="543281" y="151298"/>
                  </a:lnTo>
                  <a:lnTo>
                    <a:pt x="556312" y="190623"/>
                  </a:lnTo>
                  <a:lnTo>
                    <a:pt x="560832" y="232409"/>
                  </a:lnTo>
                  <a:lnTo>
                    <a:pt x="556312" y="274196"/>
                  </a:lnTo>
                  <a:lnTo>
                    <a:pt x="543281" y="313521"/>
                  </a:lnTo>
                  <a:lnTo>
                    <a:pt x="522534" y="349729"/>
                  </a:lnTo>
                  <a:lnTo>
                    <a:pt x="494863" y="382165"/>
                  </a:lnTo>
                  <a:lnTo>
                    <a:pt x="461061" y="410173"/>
                  </a:lnTo>
                  <a:lnTo>
                    <a:pt x="421922" y="433098"/>
                  </a:lnTo>
                  <a:lnTo>
                    <a:pt x="378239" y="450284"/>
                  </a:lnTo>
                  <a:lnTo>
                    <a:pt x="330806" y="461076"/>
                  </a:lnTo>
                  <a:lnTo>
                    <a:pt x="280415" y="464819"/>
                  </a:lnTo>
                  <a:lnTo>
                    <a:pt x="230025" y="461076"/>
                  </a:lnTo>
                  <a:lnTo>
                    <a:pt x="182592" y="450284"/>
                  </a:lnTo>
                  <a:lnTo>
                    <a:pt x="138909" y="433098"/>
                  </a:lnTo>
                  <a:lnTo>
                    <a:pt x="99770" y="410173"/>
                  </a:lnTo>
                  <a:lnTo>
                    <a:pt x="65968" y="382165"/>
                  </a:lnTo>
                  <a:lnTo>
                    <a:pt x="38297" y="349729"/>
                  </a:lnTo>
                  <a:lnTo>
                    <a:pt x="17550" y="313521"/>
                  </a:lnTo>
                  <a:lnTo>
                    <a:pt x="4519" y="274196"/>
                  </a:lnTo>
                  <a:lnTo>
                    <a:pt x="0" y="2324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165471" y="2626614"/>
            <a:ext cx="657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60070" algn="l"/>
              </a:tabLst>
            </a:pPr>
            <a:r>
              <a:rPr sz="1800" b="1" spc="-7" baseline="2314" dirty="0">
                <a:latin typeface="Symbol"/>
                <a:cs typeface="Symbol"/>
              </a:rPr>
              <a:t></a:t>
            </a:r>
            <a:r>
              <a:rPr sz="1800" spc="-7" baseline="2314" dirty="0">
                <a:latin typeface="Times New Roman"/>
                <a:cs typeface="Times New Roman"/>
              </a:rPr>
              <a:t>	</a:t>
            </a:r>
            <a:r>
              <a:rPr sz="1200" b="1" spc="-5" dirty="0">
                <a:latin typeface="Symbol"/>
                <a:cs typeface="Symbol"/>
              </a:rPr>
              <a:t></a:t>
            </a:r>
            <a:endParaRPr sz="1200">
              <a:latin typeface="Symbol"/>
              <a:cs typeface="Symbo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680269" y="3040189"/>
            <a:ext cx="568960" cy="532765"/>
            <a:chOff x="3680269" y="3040189"/>
            <a:chExt cx="568960" cy="532765"/>
          </a:xfrm>
        </p:grpSpPr>
        <p:sp>
          <p:nvSpPr>
            <p:cNvPr id="54" name="object 54"/>
            <p:cNvSpPr/>
            <p:nvPr/>
          </p:nvSpPr>
          <p:spPr>
            <a:xfrm>
              <a:off x="3685032" y="3044951"/>
              <a:ext cx="559435" cy="523240"/>
            </a:xfrm>
            <a:custGeom>
              <a:avLst/>
              <a:gdLst/>
              <a:ahLst/>
              <a:cxnLst/>
              <a:rect l="l" t="t" r="r" b="b"/>
              <a:pathLst>
                <a:path w="559435" h="523239">
                  <a:moveTo>
                    <a:pt x="279653" y="0"/>
                  </a:moveTo>
                  <a:lnTo>
                    <a:pt x="229390" y="4209"/>
                  </a:lnTo>
                  <a:lnTo>
                    <a:pt x="182080" y="16345"/>
                  </a:lnTo>
                  <a:lnTo>
                    <a:pt x="138514" y="35672"/>
                  </a:lnTo>
                  <a:lnTo>
                    <a:pt x="99483" y="61453"/>
                  </a:lnTo>
                  <a:lnTo>
                    <a:pt x="65776" y="92950"/>
                  </a:lnTo>
                  <a:lnTo>
                    <a:pt x="38184" y="129427"/>
                  </a:lnTo>
                  <a:lnTo>
                    <a:pt x="17497" y="170146"/>
                  </a:lnTo>
                  <a:lnTo>
                    <a:pt x="4506" y="214371"/>
                  </a:lnTo>
                  <a:lnTo>
                    <a:pt x="0" y="261365"/>
                  </a:lnTo>
                  <a:lnTo>
                    <a:pt x="4506" y="308360"/>
                  </a:lnTo>
                  <a:lnTo>
                    <a:pt x="17497" y="352585"/>
                  </a:lnTo>
                  <a:lnTo>
                    <a:pt x="38184" y="393304"/>
                  </a:lnTo>
                  <a:lnTo>
                    <a:pt x="65776" y="429781"/>
                  </a:lnTo>
                  <a:lnTo>
                    <a:pt x="99483" y="461278"/>
                  </a:lnTo>
                  <a:lnTo>
                    <a:pt x="138514" y="487059"/>
                  </a:lnTo>
                  <a:lnTo>
                    <a:pt x="182080" y="506386"/>
                  </a:lnTo>
                  <a:lnTo>
                    <a:pt x="229390" y="518522"/>
                  </a:lnTo>
                  <a:lnTo>
                    <a:pt x="279653" y="522732"/>
                  </a:lnTo>
                  <a:lnTo>
                    <a:pt x="329917" y="518522"/>
                  </a:lnTo>
                  <a:lnTo>
                    <a:pt x="377227" y="506386"/>
                  </a:lnTo>
                  <a:lnTo>
                    <a:pt x="420793" y="487059"/>
                  </a:lnTo>
                  <a:lnTo>
                    <a:pt x="459824" y="461278"/>
                  </a:lnTo>
                  <a:lnTo>
                    <a:pt x="493531" y="429781"/>
                  </a:lnTo>
                  <a:lnTo>
                    <a:pt x="521123" y="393304"/>
                  </a:lnTo>
                  <a:lnTo>
                    <a:pt x="541810" y="352585"/>
                  </a:lnTo>
                  <a:lnTo>
                    <a:pt x="554801" y="308360"/>
                  </a:lnTo>
                  <a:lnTo>
                    <a:pt x="559307" y="261365"/>
                  </a:lnTo>
                  <a:lnTo>
                    <a:pt x="554801" y="214371"/>
                  </a:lnTo>
                  <a:lnTo>
                    <a:pt x="541810" y="170146"/>
                  </a:lnTo>
                  <a:lnTo>
                    <a:pt x="521123" y="129427"/>
                  </a:lnTo>
                  <a:lnTo>
                    <a:pt x="493531" y="92950"/>
                  </a:lnTo>
                  <a:lnTo>
                    <a:pt x="459824" y="61453"/>
                  </a:lnTo>
                  <a:lnTo>
                    <a:pt x="420793" y="35672"/>
                  </a:lnTo>
                  <a:lnTo>
                    <a:pt x="377227" y="16345"/>
                  </a:lnTo>
                  <a:lnTo>
                    <a:pt x="329917" y="4209"/>
                  </a:lnTo>
                  <a:lnTo>
                    <a:pt x="279653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685032" y="3044951"/>
              <a:ext cx="559435" cy="523240"/>
            </a:xfrm>
            <a:custGeom>
              <a:avLst/>
              <a:gdLst/>
              <a:ahLst/>
              <a:cxnLst/>
              <a:rect l="l" t="t" r="r" b="b"/>
              <a:pathLst>
                <a:path w="559435" h="523239">
                  <a:moveTo>
                    <a:pt x="0" y="261365"/>
                  </a:moveTo>
                  <a:lnTo>
                    <a:pt x="4506" y="214371"/>
                  </a:lnTo>
                  <a:lnTo>
                    <a:pt x="17497" y="170146"/>
                  </a:lnTo>
                  <a:lnTo>
                    <a:pt x="38184" y="129427"/>
                  </a:lnTo>
                  <a:lnTo>
                    <a:pt x="65776" y="92950"/>
                  </a:lnTo>
                  <a:lnTo>
                    <a:pt x="99483" y="61453"/>
                  </a:lnTo>
                  <a:lnTo>
                    <a:pt x="138514" y="35672"/>
                  </a:lnTo>
                  <a:lnTo>
                    <a:pt x="182080" y="16345"/>
                  </a:lnTo>
                  <a:lnTo>
                    <a:pt x="229390" y="4209"/>
                  </a:lnTo>
                  <a:lnTo>
                    <a:pt x="279653" y="0"/>
                  </a:lnTo>
                  <a:lnTo>
                    <a:pt x="329917" y="4209"/>
                  </a:lnTo>
                  <a:lnTo>
                    <a:pt x="377227" y="16345"/>
                  </a:lnTo>
                  <a:lnTo>
                    <a:pt x="420793" y="35672"/>
                  </a:lnTo>
                  <a:lnTo>
                    <a:pt x="459824" y="61453"/>
                  </a:lnTo>
                  <a:lnTo>
                    <a:pt x="493531" y="92950"/>
                  </a:lnTo>
                  <a:lnTo>
                    <a:pt x="521123" y="129427"/>
                  </a:lnTo>
                  <a:lnTo>
                    <a:pt x="541810" y="170146"/>
                  </a:lnTo>
                  <a:lnTo>
                    <a:pt x="554801" y="214371"/>
                  </a:lnTo>
                  <a:lnTo>
                    <a:pt x="559307" y="261365"/>
                  </a:lnTo>
                  <a:lnTo>
                    <a:pt x="554801" y="308360"/>
                  </a:lnTo>
                  <a:lnTo>
                    <a:pt x="541810" y="352585"/>
                  </a:lnTo>
                  <a:lnTo>
                    <a:pt x="521123" y="393304"/>
                  </a:lnTo>
                  <a:lnTo>
                    <a:pt x="493531" y="429781"/>
                  </a:lnTo>
                  <a:lnTo>
                    <a:pt x="459824" y="461278"/>
                  </a:lnTo>
                  <a:lnTo>
                    <a:pt x="420793" y="487059"/>
                  </a:lnTo>
                  <a:lnTo>
                    <a:pt x="377227" y="506386"/>
                  </a:lnTo>
                  <a:lnTo>
                    <a:pt x="329917" y="518522"/>
                  </a:lnTo>
                  <a:lnTo>
                    <a:pt x="279653" y="522732"/>
                  </a:lnTo>
                  <a:lnTo>
                    <a:pt x="229390" y="518522"/>
                  </a:lnTo>
                  <a:lnTo>
                    <a:pt x="182080" y="506386"/>
                  </a:lnTo>
                  <a:lnTo>
                    <a:pt x="138514" y="487059"/>
                  </a:lnTo>
                  <a:lnTo>
                    <a:pt x="99483" y="461278"/>
                  </a:lnTo>
                  <a:lnTo>
                    <a:pt x="65776" y="429781"/>
                  </a:lnTo>
                  <a:lnTo>
                    <a:pt x="38184" y="393304"/>
                  </a:lnTo>
                  <a:lnTo>
                    <a:pt x="17497" y="352585"/>
                  </a:lnTo>
                  <a:lnTo>
                    <a:pt x="4506" y="308360"/>
                  </a:lnTo>
                  <a:lnTo>
                    <a:pt x="0" y="2613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3858767" y="3150489"/>
            <a:ext cx="102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680269" y="3562921"/>
            <a:ext cx="568960" cy="530860"/>
            <a:chOff x="3680269" y="3562921"/>
            <a:chExt cx="568960" cy="530860"/>
          </a:xfrm>
        </p:grpSpPr>
        <p:sp>
          <p:nvSpPr>
            <p:cNvPr id="58" name="object 58"/>
            <p:cNvSpPr/>
            <p:nvPr/>
          </p:nvSpPr>
          <p:spPr>
            <a:xfrm>
              <a:off x="3685032" y="3567684"/>
              <a:ext cx="559435" cy="521334"/>
            </a:xfrm>
            <a:custGeom>
              <a:avLst/>
              <a:gdLst/>
              <a:ahLst/>
              <a:cxnLst/>
              <a:rect l="l" t="t" r="r" b="b"/>
              <a:pathLst>
                <a:path w="559435" h="521335">
                  <a:moveTo>
                    <a:pt x="279653" y="0"/>
                  </a:moveTo>
                  <a:lnTo>
                    <a:pt x="229390" y="4199"/>
                  </a:lnTo>
                  <a:lnTo>
                    <a:pt x="182080" y="16308"/>
                  </a:lnTo>
                  <a:lnTo>
                    <a:pt x="138514" y="35588"/>
                  </a:lnTo>
                  <a:lnTo>
                    <a:pt x="99483" y="61302"/>
                  </a:lnTo>
                  <a:lnTo>
                    <a:pt x="65776" y="92715"/>
                  </a:lnTo>
                  <a:lnTo>
                    <a:pt x="38184" y="129088"/>
                  </a:lnTo>
                  <a:lnTo>
                    <a:pt x="17497" y="169685"/>
                  </a:lnTo>
                  <a:lnTo>
                    <a:pt x="4506" y="213769"/>
                  </a:lnTo>
                  <a:lnTo>
                    <a:pt x="0" y="260603"/>
                  </a:lnTo>
                  <a:lnTo>
                    <a:pt x="4506" y="307438"/>
                  </a:lnTo>
                  <a:lnTo>
                    <a:pt x="17497" y="351522"/>
                  </a:lnTo>
                  <a:lnTo>
                    <a:pt x="38184" y="392119"/>
                  </a:lnTo>
                  <a:lnTo>
                    <a:pt x="65776" y="428492"/>
                  </a:lnTo>
                  <a:lnTo>
                    <a:pt x="99483" y="459905"/>
                  </a:lnTo>
                  <a:lnTo>
                    <a:pt x="138514" y="485619"/>
                  </a:lnTo>
                  <a:lnTo>
                    <a:pt x="182080" y="504899"/>
                  </a:lnTo>
                  <a:lnTo>
                    <a:pt x="229390" y="517008"/>
                  </a:lnTo>
                  <a:lnTo>
                    <a:pt x="279653" y="521207"/>
                  </a:lnTo>
                  <a:lnTo>
                    <a:pt x="329917" y="517008"/>
                  </a:lnTo>
                  <a:lnTo>
                    <a:pt x="377227" y="504899"/>
                  </a:lnTo>
                  <a:lnTo>
                    <a:pt x="420793" y="485619"/>
                  </a:lnTo>
                  <a:lnTo>
                    <a:pt x="459824" y="459905"/>
                  </a:lnTo>
                  <a:lnTo>
                    <a:pt x="493531" y="428492"/>
                  </a:lnTo>
                  <a:lnTo>
                    <a:pt x="521123" y="392119"/>
                  </a:lnTo>
                  <a:lnTo>
                    <a:pt x="541810" y="351522"/>
                  </a:lnTo>
                  <a:lnTo>
                    <a:pt x="554801" y="307438"/>
                  </a:lnTo>
                  <a:lnTo>
                    <a:pt x="559307" y="260603"/>
                  </a:lnTo>
                  <a:lnTo>
                    <a:pt x="554801" y="213769"/>
                  </a:lnTo>
                  <a:lnTo>
                    <a:pt x="541810" y="169685"/>
                  </a:lnTo>
                  <a:lnTo>
                    <a:pt x="521123" y="129088"/>
                  </a:lnTo>
                  <a:lnTo>
                    <a:pt x="493531" y="92715"/>
                  </a:lnTo>
                  <a:lnTo>
                    <a:pt x="459824" y="61302"/>
                  </a:lnTo>
                  <a:lnTo>
                    <a:pt x="420793" y="35588"/>
                  </a:lnTo>
                  <a:lnTo>
                    <a:pt x="377227" y="16308"/>
                  </a:lnTo>
                  <a:lnTo>
                    <a:pt x="329917" y="4199"/>
                  </a:lnTo>
                  <a:lnTo>
                    <a:pt x="279653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685032" y="3567684"/>
              <a:ext cx="559435" cy="521334"/>
            </a:xfrm>
            <a:custGeom>
              <a:avLst/>
              <a:gdLst/>
              <a:ahLst/>
              <a:cxnLst/>
              <a:rect l="l" t="t" r="r" b="b"/>
              <a:pathLst>
                <a:path w="559435" h="521335">
                  <a:moveTo>
                    <a:pt x="0" y="260603"/>
                  </a:moveTo>
                  <a:lnTo>
                    <a:pt x="4506" y="213769"/>
                  </a:lnTo>
                  <a:lnTo>
                    <a:pt x="17497" y="169685"/>
                  </a:lnTo>
                  <a:lnTo>
                    <a:pt x="38184" y="129088"/>
                  </a:lnTo>
                  <a:lnTo>
                    <a:pt x="65776" y="92715"/>
                  </a:lnTo>
                  <a:lnTo>
                    <a:pt x="99483" y="61302"/>
                  </a:lnTo>
                  <a:lnTo>
                    <a:pt x="138514" y="35588"/>
                  </a:lnTo>
                  <a:lnTo>
                    <a:pt x="182080" y="16308"/>
                  </a:lnTo>
                  <a:lnTo>
                    <a:pt x="229390" y="4199"/>
                  </a:lnTo>
                  <a:lnTo>
                    <a:pt x="279653" y="0"/>
                  </a:lnTo>
                  <a:lnTo>
                    <a:pt x="329917" y="4199"/>
                  </a:lnTo>
                  <a:lnTo>
                    <a:pt x="377227" y="16308"/>
                  </a:lnTo>
                  <a:lnTo>
                    <a:pt x="420793" y="35588"/>
                  </a:lnTo>
                  <a:lnTo>
                    <a:pt x="459824" y="61302"/>
                  </a:lnTo>
                  <a:lnTo>
                    <a:pt x="493531" y="92715"/>
                  </a:lnTo>
                  <a:lnTo>
                    <a:pt x="521123" y="129088"/>
                  </a:lnTo>
                  <a:lnTo>
                    <a:pt x="541810" y="169685"/>
                  </a:lnTo>
                  <a:lnTo>
                    <a:pt x="554801" y="213769"/>
                  </a:lnTo>
                  <a:lnTo>
                    <a:pt x="559307" y="260603"/>
                  </a:lnTo>
                  <a:lnTo>
                    <a:pt x="554801" y="307438"/>
                  </a:lnTo>
                  <a:lnTo>
                    <a:pt x="541810" y="351522"/>
                  </a:lnTo>
                  <a:lnTo>
                    <a:pt x="521123" y="392119"/>
                  </a:lnTo>
                  <a:lnTo>
                    <a:pt x="493531" y="428492"/>
                  </a:lnTo>
                  <a:lnTo>
                    <a:pt x="459824" y="459905"/>
                  </a:lnTo>
                  <a:lnTo>
                    <a:pt x="420793" y="485619"/>
                  </a:lnTo>
                  <a:lnTo>
                    <a:pt x="377227" y="504899"/>
                  </a:lnTo>
                  <a:lnTo>
                    <a:pt x="329917" y="517008"/>
                  </a:lnTo>
                  <a:lnTo>
                    <a:pt x="279653" y="521207"/>
                  </a:lnTo>
                  <a:lnTo>
                    <a:pt x="229390" y="517008"/>
                  </a:lnTo>
                  <a:lnTo>
                    <a:pt x="182080" y="504899"/>
                  </a:lnTo>
                  <a:lnTo>
                    <a:pt x="138514" y="485619"/>
                  </a:lnTo>
                  <a:lnTo>
                    <a:pt x="99483" y="459905"/>
                  </a:lnTo>
                  <a:lnTo>
                    <a:pt x="65776" y="428492"/>
                  </a:lnTo>
                  <a:lnTo>
                    <a:pt x="38184" y="392119"/>
                  </a:lnTo>
                  <a:lnTo>
                    <a:pt x="17497" y="351522"/>
                  </a:lnTo>
                  <a:lnTo>
                    <a:pt x="4506" y="307438"/>
                  </a:lnTo>
                  <a:lnTo>
                    <a:pt x="0" y="26060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3858767" y="3672967"/>
            <a:ext cx="102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3680269" y="4084129"/>
            <a:ext cx="568960" cy="532765"/>
            <a:chOff x="3680269" y="4084129"/>
            <a:chExt cx="568960" cy="532765"/>
          </a:xfrm>
        </p:grpSpPr>
        <p:sp>
          <p:nvSpPr>
            <p:cNvPr id="62" name="object 62"/>
            <p:cNvSpPr/>
            <p:nvPr/>
          </p:nvSpPr>
          <p:spPr>
            <a:xfrm>
              <a:off x="3685032" y="4088891"/>
              <a:ext cx="559435" cy="523240"/>
            </a:xfrm>
            <a:custGeom>
              <a:avLst/>
              <a:gdLst/>
              <a:ahLst/>
              <a:cxnLst/>
              <a:rect l="l" t="t" r="r" b="b"/>
              <a:pathLst>
                <a:path w="559435" h="523239">
                  <a:moveTo>
                    <a:pt x="279653" y="0"/>
                  </a:moveTo>
                  <a:lnTo>
                    <a:pt x="229390" y="4209"/>
                  </a:lnTo>
                  <a:lnTo>
                    <a:pt x="182080" y="16345"/>
                  </a:lnTo>
                  <a:lnTo>
                    <a:pt x="138514" y="35672"/>
                  </a:lnTo>
                  <a:lnTo>
                    <a:pt x="99483" y="61453"/>
                  </a:lnTo>
                  <a:lnTo>
                    <a:pt x="65776" y="92950"/>
                  </a:lnTo>
                  <a:lnTo>
                    <a:pt x="38184" y="129427"/>
                  </a:lnTo>
                  <a:lnTo>
                    <a:pt x="17497" y="170146"/>
                  </a:lnTo>
                  <a:lnTo>
                    <a:pt x="4506" y="214371"/>
                  </a:lnTo>
                  <a:lnTo>
                    <a:pt x="0" y="261365"/>
                  </a:lnTo>
                  <a:lnTo>
                    <a:pt x="4506" y="308360"/>
                  </a:lnTo>
                  <a:lnTo>
                    <a:pt x="17497" y="352585"/>
                  </a:lnTo>
                  <a:lnTo>
                    <a:pt x="38184" y="393304"/>
                  </a:lnTo>
                  <a:lnTo>
                    <a:pt x="65776" y="429781"/>
                  </a:lnTo>
                  <a:lnTo>
                    <a:pt x="99483" y="461278"/>
                  </a:lnTo>
                  <a:lnTo>
                    <a:pt x="138514" y="487059"/>
                  </a:lnTo>
                  <a:lnTo>
                    <a:pt x="182080" y="506386"/>
                  </a:lnTo>
                  <a:lnTo>
                    <a:pt x="229390" y="518522"/>
                  </a:lnTo>
                  <a:lnTo>
                    <a:pt x="279653" y="522731"/>
                  </a:lnTo>
                  <a:lnTo>
                    <a:pt x="329917" y="518522"/>
                  </a:lnTo>
                  <a:lnTo>
                    <a:pt x="377227" y="506386"/>
                  </a:lnTo>
                  <a:lnTo>
                    <a:pt x="420793" y="487059"/>
                  </a:lnTo>
                  <a:lnTo>
                    <a:pt x="459824" y="461278"/>
                  </a:lnTo>
                  <a:lnTo>
                    <a:pt x="493531" y="429781"/>
                  </a:lnTo>
                  <a:lnTo>
                    <a:pt x="521123" y="393304"/>
                  </a:lnTo>
                  <a:lnTo>
                    <a:pt x="541810" y="352585"/>
                  </a:lnTo>
                  <a:lnTo>
                    <a:pt x="554801" y="308360"/>
                  </a:lnTo>
                  <a:lnTo>
                    <a:pt x="559307" y="261365"/>
                  </a:lnTo>
                  <a:lnTo>
                    <a:pt x="554801" y="214371"/>
                  </a:lnTo>
                  <a:lnTo>
                    <a:pt x="541810" y="170146"/>
                  </a:lnTo>
                  <a:lnTo>
                    <a:pt x="521123" y="129427"/>
                  </a:lnTo>
                  <a:lnTo>
                    <a:pt x="493531" y="92950"/>
                  </a:lnTo>
                  <a:lnTo>
                    <a:pt x="459824" y="61453"/>
                  </a:lnTo>
                  <a:lnTo>
                    <a:pt x="420793" y="35672"/>
                  </a:lnTo>
                  <a:lnTo>
                    <a:pt x="377227" y="16345"/>
                  </a:lnTo>
                  <a:lnTo>
                    <a:pt x="329917" y="4209"/>
                  </a:lnTo>
                  <a:lnTo>
                    <a:pt x="279653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685032" y="4088891"/>
              <a:ext cx="559435" cy="523240"/>
            </a:xfrm>
            <a:custGeom>
              <a:avLst/>
              <a:gdLst/>
              <a:ahLst/>
              <a:cxnLst/>
              <a:rect l="l" t="t" r="r" b="b"/>
              <a:pathLst>
                <a:path w="559435" h="523239">
                  <a:moveTo>
                    <a:pt x="0" y="261365"/>
                  </a:moveTo>
                  <a:lnTo>
                    <a:pt x="4506" y="214371"/>
                  </a:lnTo>
                  <a:lnTo>
                    <a:pt x="17497" y="170146"/>
                  </a:lnTo>
                  <a:lnTo>
                    <a:pt x="38184" y="129427"/>
                  </a:lnTo>
                  <a:lnTo>
                    <a:pt x="65776" y="92950"/>
                  </a:lnTo>
                  <a:lnTo>
                    <a:pt x="99483" y="61453"/>
                  </a:lnTo>
                  <a:lnTo>
                    <a:pt x="138514" y="35672"/>
                  </a:lnTo>
                  <a:lnTo>
                    <a:pt x="182080" y="16345"/>
                  </a:lnTo>
                  <a:lnTo>
                    <a:pt x="229390" y="4209"/>
                  </a:lnTo>
                  <a:lnTo>
                    <a:pt x="279653" y="0"/>
                  </a:lnTo>
                  <a:lnTo>
                    <a:pt x="329917" y="4209"/>
                  </a:lnTo>
                  <a:lnTo>
                    <a:pt x="377227" y="16345"/>
                  </a:lnTo>
                  <a:lnTo>
                    <a:pt x="420793" y="35672"/>
                  </a:lnTo>
                  <a:lnTo>
                    <a:pt x="459824" y="61453"/>
                  </a:lnTo>
                  <a:lnTo>
                    <a:pt x="493531" y="92950"/>
                  </a:lnTo>
                  <a:lnTo>
                    <a:pt x="521123" y="129427"/>
                  </a:lnTo>
                  <a:lnTo>
                    <a:pt x="541810" y="170146"/>
                  </a:lnTo>
                  <a:lnTo>
                    <a:pt x="554801" y="214371"/>
                  </a:lnTo>
                  <a:lnTo>
                    <a:pt x="559307" y="261365"/>
                  </a:lnTo>
                  <a:lnTo>
                    <a:pt x="554801" y="308360"/>
                  </a:lnTo>
                  <a:lnTo>
                    <a:pt x="541810" y="352585"/>
                  </a:lnTo>
                  <a:lnTo>
                    <a:pt x="521123" y="393304"/>
                  </a:lnTo>
                  <a:lnTo>
                    <a:pt x="493531" y="429781"/>
                  </a:lnTo>
                  <a:lnTo>
                    <a:pt x="459824" y="461278"/>
                  </a:lnTo>
                  <a:lnTo>
                    <a:pt x="420793" y="487059"/>
                  </a:lnTo>
                  <a:lnTo>
                    <a:pt x="377227" y="506386"/>
                  </a:lnTo>
                  <a:lnTo>
                    <a:pt x="329917" y="518522"/>
                  </a:lnTo>
                  <a:lnTo>
                    <a:pt x="279653" y="522731"/>
                  </a:lnTo>
                  <a:lnTo>
                    <a:pt x="229390" y="518522"/>
                  </a:lnTo>
                  <a:lnTo>
                    <a:pt x="182080" y="506386"/>
                  </a:lnTo>
                  <a:lnTo>
                    <a:pt x="138514" y="487059"/>
                  </a:lnTo>
                  <a:lnTo>
                    <a:pt x="99483" y="461278"/>
                  </a:lnTo>
                  <a:lnTo>
                    <a:pt x="65776" y="429781"/>
                  </a:lnTo>
                  <a:lnTo>
                    <a:pt x="38184" y="393304"/>
                  </a:lnTo>
                  <a:lnTo>
                    <a:pt x="17497" y="352585"/>
                  </a:lnTo>
                  <a:lnTo>
                    <a:pt x="4506" y="308360"/>
                  </a:lnTo>
                  <a:lnTo>
                    <a:pt x="0" y="2613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3858767" y="4194759"/>
            <a:ext cx="102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680269" y="4606861"/>
            <a:ext cx="568960" cy="532765"/>
            <a:chOff x="3680269" y="4606861"/>
            <a:chExt cx="568960" cy="532765"/>
          </a:xfrm>
        </p:grpSpPr>
        <p:sp>
          <p:nvSpPr>
            <p:cNvPr id="66" name="object 66"/>
            <p:cNvSpPr/>
            <p:nvPr/>
          </p:nvSpPr>
          <p:spPr>
            <a:xfrm>
              <a:off x="3685032" y="4611623"/>
              <a:ext cx="559435" cy="523240"/>
            </a:xfrm>
            <a:custGeom>
              <a:avLst/>
              <a:gdLst/>
              <a:ahLst/>
              <a:cxnLst/>
              <a:rect l="l" t="t" r="r" b="b"/>
              <a:pathLst>
                <a:path w="559435" h="523239">
                  <a:moveTo>
                    <a:pt x="279653" y="0"/>
                  </a:moveTo>
                  <a:lnTo>
                    <a:pt x="229390" y="4209"/>
                  </a:lnTo>
                  <a:lnTo>
                    <a:pt x="182080" y="16345"/>
                  </a:lnTo>
                  <a:lnTo>
                    <a:pt x="138514" y="35672"/>
                  </a:lnTo>
                  <a:lnTo>
                    <a:pt x="99483" y="61453"/>
                  </a:lnTo>
                  <a:lnTo>
                    <a:pt x="65776" y="92950"/>
                  </a:lnTo>
                  <a:lnTo>
                    <a:pt x="38184" y="129427"/>
                  </a:lnTo>
                  <a:lnTo>
                    <a:pt x="17497" y="170146"/>
                  </a:lnTo>
                  <a:lnTo>
                    <a:pt x="4506" y="214371"/>
                  </a:lnTo>
                  <a:lnTo>
                    <a:pt x="0" y="261365"/>
                  </a:lnTo>
                  <a:lnTo>
                    <a:pt x="4506" y="308360"/>
                  </a:lnTo>
                  <a:lnTo>
                    <a:pt x="17497" y="352585"/>
                  </a:lnTo>
                  <a:lnTo>
                    <a:pt x="38184" y="393304"/>
                  </a:lnTo>
                  <a:lnTo>
                    <a:pt x="65776" y="429781"/>
                  </a:lnTo>
                  <a:lnTo>
                    <a:pt x="99483" y="461278"/>
                  </a:lnTo>
                  <a:lnTo>
                    <a:pt x="138514" y="487059"/>
                  </a:lnTo>
                  <a:lnTo>
                    <a:pt x="182080" y="506386"/>
                  </a:lnTo>
                  <a:lnTo>
                    <a:pt x="229390" y="518522"/>
                  </a:lnTo>
                  <a:lnTo>
                    <a:pt x="279653" y="522731"/>
                  </a:lnTo>
                  <a:lnTo>
                    <a:pt x="329917" y="518522"/>
                  </a:lnTo>
                  <a:lnTo>
                    <a:pt x="377227" y="506386"/>
                  </a:lnTo>
                  <a:lnTo>
                    <a:pt x="420793" y="487059"/>
                  </a:lnTo>
                  <a:lnTo>
                    <a:pt x="459824" y="461278"/>
                  </a:lnTo>
                  <a:lnTo>
                    <a:pt x="493531" y="429781"/>
                  </a:lnTo>
                  <a:lnTo>
                    <a:pt x="521123" y="393304"/>
                  </a:lnTo>
                  <a:lnTo>
                    <a:pt x="541810" y="352585"/>
                  </a:lnTo>
                  <a:lnTo>
                    <a:pt x="554801" y="308360"/>
                  </a:lnTo>
                  <a:lnTo>
                    <a:pt x="559307" y="261365"/>
                  </a:lnTo>
                  <a:lnTo>
                    <a:pt x="554801" y="214371"/>
                  </a:lnTo>
                  <a:lnTo>
                    <a:pt x="541810" y="170146"/>
                  </a:lnTo>
                  <a:lnTo>
                    <a:pt x="521123" y="129427"/>
                  </a:lnTo>
                  <a:lnTo>
                    <a:pt x="493531" y="92950"/>
                  </a:lnTo>
                  <a:lnTo>
                    <a:pt x="459824" y="61453"/>
                  </a:lnTo>
                  <a:lnTo>
                    <a:pt x="420793" y="35672"/>
                  </a:lnTo>
                  <a:lnTo>
                    <a:pt x="377227" y="16345"/>
                  </a:lnTo>
                  <a:lnTo>
                    <a:pt x="329917" y="4209"/>
                  </a:lnTo>
                  <a:lnTo>
                    <a:pt x="279653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685032" y="4611623"/>
              <a:ext cx="559435" cy="523240"/>
            </a:xfrm>
            <a:custGeom>
              <a:avLst/>
              <a:gdLst/>
              <a:ahLst/>
              <a:cxnLst/>
              <a:rect l="l" t="t" r="r" b="b"/>
              <a:pathLst>
                <a:path w="559435" h="523239">
                  <a:moveTo>
                    <a:pt x="0" y="261365"/>
                  </a:moveTo>
                  <a:lnTo>
                    <a:pt x="4506" y="214371"/>
                  </a:lnTo>
                  <a:lnTo>
                    <a:pt x="17497" y="170146"/>
                  </a:lnTo>
                  <a:lnTo>
                    <a:pt x="38184" y="129427"/>
                  </a:lnTo>
                  <a:lnTo>
                    <a:pt x="65776" y="92950"/>
                  </a:lnTo>
                  <a:lnTo>
                    <a:pt x="99483" y="61453"/>
                  </a:lnTo>
                  <a:lnTo>
                    <a:pt x="138514" y="35672"/>
                  </a:lnTo>
                  <a:lnTo>
                    <a:pt x="182080" y="16345"/>
                  </a:lnTo>
                  <a:lnTo>
                    <a:pt x="229390" y="4209"/>
                  </a:lnTo>
                  <a:lnTo>
                    <a:pt x="279653" y="0"/>
                  </a:lnTo>
                  <a:lnTo>
                    <a:pt x="329917" y="4209"/>
                  </a:lnTo>
                  <a:lnTo>
                    <a:pt x="377227" y="16345"/>
                  </a:lnTo>
                  <a:lnTo>
                    <a:pt x="420793" y="35672"/>
                  </a:lnTo>
                  <a:lnTo>
                    <a:pt x="459824" y="61453"/>
                  </a:lnTo>
                  <a:lnTo>
                    <a:pt x="493531" y="92950"/>
                  </a:lnTo>
                  <a:lnTo>
                    <a:pt x="521123" y="129427"/>
                  </a:lnTo>
                  <a:lnTo>
                    <a:pt x="541810" y="170146"/>
                  </a:lnTo>
                  <a:lnTo>
                    <a:pt x="554801" y="214371"/>
                  </a:lnTo>
                  <a:lnTo>
                    <a:pt x="559307" y="261365"/>
                  </a:lnTo>
                  <a:lnTo>
                    <a:pt x="554801" y="308360"/>
                  </a:lnTo>
                  <a:lnTo>
                    <a:pt x="541810" y="352585"/>
                  </a:lnTo>
                  <a:lnTo>
                    <a:pt x="521123" y="393304"/>
                  </a:lnTo>
                  <a:lnTo>
                    <a:pt x="493531" y="429781"/>
                  </a:lnTo>
                  <a:lnTo>
                    <a:pt x="459824" y="461278"/>
                  </a:lnTo>
                  <a:lnTo>
                    <a:pt x="420793" y="487059"/>
                  </a:lnTo>
                  <a:lnTo>
                    <a:pt x="377227" y="506386"/>
                  </a:lnTo>
                  <a:lnTo>
                    <a:pt x="329917" y="518522"/>
                  </a:lnTo>
                  <a:lnTo>
                    <a:pt x="279653" y="522731"/>
                  </a:lnTo>
                  <a:lnTo>
                    <a:pt x="229390" y="518522"/>
                  </a:lnTo>
                  <a:lnTo>
                    <a:pt x="182080" y="506386"/>
                  </a:lnTo>
                  <a:lnTo>
                    <a:pt x="138514" y="487059"/>
                  </a:lnTo>
                  <a:lnTo>
                    <a:pt x="99483" y="461278"/>
                  </a:lnTo>
                  <a:lnTo>
                    <a:pt x="65776" y="429781"/>
                  </a:lnTo>
                  <a:lnTo>
                    <a:pt x="38184" y="393304"/>
                  </a:lnTo>
                  <a:lnTo>
                    <a:pt x="17497" y="352585"/>
                  </a:lnTo>
                  <a:lnTo>
                    <a:pt x="4506" y="308360"/>
                  </a:lnTo>
                  <a:lnTo>
                    <a:pt x="0" y="2613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3858767" y="4717542"/>
            <a:ext cx="102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239577" y="4431601"/>
            <a:ext cx="568960" cy="532765"/>
            <a:chOff x="4239577" y="4431601"/>
            <a:chExt cx="568960" cy="532765"/>
          </a:xfrm>
        </p:grpSpPr>
        <p:sp>
          <p:nvSpPr>
            <p:cNvPr id="70" name="object 70"/>
            <p:cNvSpPr/>
            <p:nvPr/>
          </p:nvSpPr>
          <p:spPr>
            <a:xfrm>
              <a:off x="4244340" y="4436364"/>
              <a:ext cx="559435" cy="523240"/>
            </a:xfrm>
            <a:custGeom>
              <a:avLst/>
              <a:gdLst/>
              <a:ahLst/>
              <a:cxnLst/>
              <a:rect l="l" t="t" r="r" b="b"/>
              <a:pathLst>
                <a:path w="559435" h="523239">
                  <a:moveTo>
                    <a:pt x="279654" y="0"/>
                  </a:moveTo>
                  <a:lnTo>
                    <a:pt x="229390" y="4209"/>
                  </a:lnTo>
                  <a:lnTo>
                    <a:pt x="182080" y="16345"/>
                  </a:lnTo>
                  <a:lnTo>
                    <a:pt x="138514" y="35672"/>
                  </a:lnTo>
                  <a:lnTo>
                    <a:pt x="99483" y="61453"/>
                  </a:lnTo>
                  <a:lnTo>
                    <a:pt x="65776" y="92950"/>
                  </a:lnTo>
                  <a:lnTo>
                    <a:pt x="38184" y="129427"/>
                  </a:lnTo>
                  <a:lnTo>
                    <a:pt x="17497" y="170146"/>
                  </a:lnTo>
                  <a:lnTo>
                    <a:pt x="4506" y="214371"/>
                  </a:lnTo>
                  <a:lnTo>
                    <a:pt x="0" y="261366"/>
                  </a:lnTo>
                  <a:lnTo>
                    <a:pt x="4506" y="308360"/>
                  </a:lnTo>
                  <a:lnTo>
                    <a:pt x="17497" y="352585"/>
                  </a:lnTo>
                  <a:lnTo>
                    <a:pt x="38184" y="393304"/>
                  </a:lnTo>
                  <a:lnTo>
                    <a:pt x="65776" y="429781"/>
                  </a:lnTo>
                  <a:lnTo>
                    <a:pt x="99483" y="461278"/>
                  </a:lnTo>
                  <a:lnTo>
                    <a:pt x="138514" y="487059"/>
                  </a:lnTo>
                  <a:lnTo>
                    <a:pt x="182080" y="506386"/>
                  </a:lnTo>
                  <a:lnTo>
                    <a:pt x="229390" y="518522"/>
                  </a:lnTo>
                  <a:lnTo>
                    <a:pt x="279654" y="522731"/>
                  </a:lnTo>
                  <a:lnTo>
                    <a:pt x="329917" y="518522"/>
                  </a:lnTo>
                  <a:lnTo>
                    <a:pt x="377227" y="506386"/>
                  </a:lnTo>
                  <a:lnTo>
                    <a:pt x="420793" y="487059"/>
                  </a:lnTo>
                  <a:lnTo>
                    <a:pt x="459824" y="461278"/>
                  </a:lnTo>
                  <a:lnTo>
                    <a:pt x="493531" y="429781"/>
                  </a:lnTo>
                  <a:lnTo>
                    <a:pt x="521123" y="393304"/>
                  </a:lnTo>
                  <a:lnTo>
                    <a:pt x="541810" y="352585"/>
                  </a:lnTo>
                  <a:lnTo>
                    <a:pt x="554801" y="308360"/>
                  </a:lnTo>
                  <a:lnTo>
                    <a:pt x="559308" y="261366"/>
                  </a:lnTo>
                  <a:lnTo>
                    <a:pt x="554801" y="214371"/>
                  </a:lnTo>
                  <a:lnTo>
                    <a:pt x="541810" y="170146"/>
                  </a:lnTo>
                  <a:lnTo>
                    <a:pt x="521123" y="129427"/>
                  </a:lnTo>
                  <a:lnTo>
                    <a:pt x="493531" y="92950"/>
                  </a:lnTo>
                  <a:lnTo>
                    <a:pt x="459824" y="61453"/>
                  </a:lnTo>
                  <a:lnTo>
                    <a:pt x="420793" y="35672"/>
                  </a:lnTo>
                  <a:lnTo>
                    <a:pt x="377227" y="16345"/>
                  </a:lnTo>
                  <a:lnTo>
                    <a:pt x="329917" y="4209"/>
                  </a:lnTo>
                  <a:lnTo>
                    <a:pt x="279654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244340" y="4436364"/>
              <a:ext cx="559435" cy="523240"/>
            </a:xfrm>
            <a:custGeom>
              <a:avLst/>
              <a:gdLst/>
              <a:ahLst/>
              <a:cxnLst/>
              <a:rect l="l" t="t" r="r" b="b"/>
              <a:pathLst>
                <a:path w="559435" h="523239">
                  <a:moveTo>
                    <a:pt x="0" y="261366"/>
                  </a:moveTo>
                  <a:lnTo>
                    <a:pt x="4506" y="214371"/>
                  </a:lnTo>
                  <a:lnTo>
                    <a:pt x="17497" y="170146"/>
                  </a:lnTo>
                  <a:lnTo>
                    <a:pt x="38184" y="129427"/>
                  </a:lnTo>
                  <a:lnTo>
                    <a:pt x="65776" y="92950"/>
                  </a:lnTo>
                  <a:lnTo>
                    <a:pt x="99483" y="61453"/>
                  </a:lnTo>
                  <a:lnTo>
                    <a:pt x="138514" y="35672"/>
                  </a:lnTo>
                  <a:lnTo>
                    <a:pt x="182080" y="16345"/>
                  </a:lnTo>
                  <a:lnTo>
                    <a:pt x="229390" y="4209"/>
                  </a:lnTo>
                  <a:lnTo>
                    <a:pt x="279654" y="0"/>
                  </a:lnTo>
                  <a:lnTo>
                    <a:pt x="329917" y="4209"/>
                  </a:lnTo>
                  <a:lnTo>
                    <a:pt x="377227" y="16345"/>
                  </a:lnTo>
                  <a:lnTo>
                    <a:pt x="420793" y="35672"/>
                  </a:lnTo>
                  <a:lnTo>
                    <a:pt x="459824" y="61453"/>
                  </a:lnTo>
                  <a:lnTo>
                    <a:pt x="493531" y="92950"/>
                  </a:lnTo>
                  <a:lnTo>
                    <a:pt x="521123" y="129427"/>
                  </a:lnTo>
                  <a:lnTo>
                    <a:pt x="541810" y="170146"/>
                  </a:lnTo>
                  <a:lnTo>
                    <a:pt x="554801" y="214371"/>
                  </a:lnTo>
                  <a:lnTo>
                    <a:pt x="559308" y="261366"/>
                  </a:lnTo>
                  <a:lnTo>
                    <a:pt x="554801" y="308360"/>
                  </a:lnTo>
                  <a:lnTo>
                    <a:pt x="541810" y="352585"/>
                  </a:lnTo>
                  <a:lnTo>
                    <a:pt x="521123" y="393304"/>
                  </a:lnTo>
                  <a:lnTo>
                    <a:pt x="493531" y="429781"/>
                  </a:lnTo>
                  <a:lnTo>
                    <a:pt x="459824" y="461278"/>
                  </a:lnTo>
                  <a:lnTo>
                    <a:pt x="420793" y="487059"/>
                  </a:lnTo>
                  <a:lnTo>
                    <a:pt x="377227" y="506386"/>
                  </a:lnTo>
                  <a:lnTo>
                    <a:pt x="329917" y="518522"/>
                  </a:lnTo>
                  <a:lnTo>
                    <a:pt x="279654" y="522731"/>
                  </a:lnTo>
                  <a:lnTo>
                    <a:pt x="229390" y="518522"/>
                  </a:lnTo>
                  <a:lnTo>
                    <a:pt x="182080" y="506386"/>
                  </a:lnTo>
                  <a:lnTo>
                    <a:pt x="138514" y="487059"/>
                  </a:lnTo>
                  <a:lnTo>
                    <a:pt x="99483" y="461278"/>
                  </a:lnTo>
                  <a:lnTo>
                    <a:pt x="65776" y="429781"/>
                  </a:lnTo>
                  <a:lnTo>
                    <a:pt x="38184" y="393304"/>
                  </a:lnTo>
                  <a:lnTo>
                    <a:pt x="17497" y="352585"/>
                  </a:lnTo>
                  <a:lnTo>
                    <a:pt x="4506" y="308360"/>
                  </a:lnTo>
                  <a:lnTo>
                    <a:pt x="0" y="26136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4418965" y="4542790"/>
            <a:ext cx="102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4239577" y="2343721"/>
            <a:ext cx="568960" cy="530860"/>
            <a:chOff x="4239577" y="2343721"/>
            <a:chExt cx="568960" cy="530860"/>
          </a:xfrm>
        </p:grpSpPr>
        <p:sp>
          <p:nvSpPr>
            <p:cNvPr id="74" name="object 74"/>
            <p:cNvSpPr/>
            <p:nvPr/>
          </p:nvSpPr>
          <p:spPr>
            <a:xfrm>
              <a:off x="4244340" y="2348483"/>
              <a:ext cx="559435" cy="521334"/>
            </a:xfrm>
            <a:custGeom>
              <a:avLst/>
              <a:gdLst/>
              <a:ahLst/>
              <a:cxnLst/>
              <a:rect l="l" t="t" r="r" b="b"/>
              <a:pathLst>
                <a:path w="559435" h="521335">
                  <a:moveTo>
                    <a:pt x="279654" y="0"/>
                  </a:moveTo>
                  <a:lnTo>
                    <a:pt x="229390" y="4199"/>
                  </a:lnTo>
                  <a:lnTo>
                    <a:pt x="182080" y="16308"/>
                  </a:lnTo>
                  <a:lnTo>
                    <a:pt x="138514" y="35588"/>
                  </a:lnTo>
                  <a:lnTo>
                    <a:pt x="99483" y="61302"/>
                  </a:lnTo>
                  <a:lnTo>
                    <a:pt x="65776" y="92715"/>
                  </a:lnTo>
                  <a:lnTo>
                    <a:pt x="38184" y="129088"/>
                  </a:lnTo>
                  <a:lnTo>
                    <a:pt x="17497" y="169685"/>
                  </a:lnTo>
                  <a:lnTo>
                    <a:pt x="4506" y="213769"/>
                  </a:lnTo>
                  <a:lnTo>
                    <a:pt x="0" y="260603"/>
                  </a:lnTo>
                  <a:lnTo>
                    <a:pt x="4506" y="307438"/>
                  </a:lnTo>
                  <a:lnTo>
                    <a:pt x="17497" y="351522"/>
                  </a:lnTo>
                  <a:lnTo>
                    <a:pt x="38184" y="392119"/>
                  </a:lnTo>
                  <a:lnTo>
                    <a:pt x="65776" y="428492"/>
                  </a:lnTo>
                  <a:lnTo>
                    <a:pt x="99483" y="459905"/>
                  </a:lnTo>
                  <a:lnTo>
                    <a:pt x="138514" y="485619"/>
                  </a:lnTo>
                  <a:lnTo>
                    <a:pt x="182080" y="504899"/>
                  </a:lnTo>
                  <a:lnTo>
                    <a:pt x="229390" y="517008"/>
                  </a:lnTo>
                  <a:lnTo>
                    <a:pt x="279654" y="521207"/>
                  </a:lnTo>
                  <a:lnTo>
                    <a:pt x="329917" y="517008"/>
                  </a:lnTo>
                  <a:lnTo>
                    <a:pt x="377227" y="504899"/>
                  </a:lnTo>
                  <a:lnTo>
                    <a:pt x="420793" y="485619"/>
                  </a:lnTo>
                  <a:lnTo>
                    <a:pt x="459824" y="459905"/>
                  </a:lnTo>
                  <a:lnTo>
                    <a:pt x="493531" y="428492"/>
                  </a:lnTo>
                  <a:lnTo>
                    <a:pt x="521123" y="392119"/>
                  </a:lnTo>
                  <a:lnTo>
                    <a:pt x="541810" y="351522"/>
                  </a:lnTo>
                  <a:lnTo>
                    <a:pt x="554801" y="307438"/>
                  </a:lnTo>
                  <a:lnTo>
                    <a:pt x="559308" y="260603"/>
                  </a:lnTo>
                  <a:lnTo>
                    <a:pt x="554801" y="213769"/>
                  </a:lnTo>
                  <a:lnTo>
                    <a:pt x="541810" y="169685"/>
                  </a:lnTo>
                  <a:lnTo>
                    <a:pt x="521123" y="129088"/>
                  </a:lnTo>
                  <a:lnTo>
                    <a:pt x="493531" y="92715"/>
                  </a:lnTo>
                  <a:lnTo>
                    <a:pt x="459824" y="61302"/>
                  </a:lnTo>
                  <a:lnTo>
                    <a:pt x="420793" y="35588"/>
                  </a:lnTo>
                  <a:lnTo>
                    <a:pt x="377227" y="16308"/>
                  </a:lnTo>
                  <a:lnTo>
                    <a:pt x="329917" y="4199"/>
                  </a:lnTo>
                  <a:lnTo>
                    <a:pt x="279654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244340" y="2348483"/>
              <a:ext cx="559435" cy="521334"/>
            </a:xfrm>
            <a:custGeom>
              <a:avLst/>
              <a:gdLst/>
              <a:ahLst/>
              <a:cxnLst/>
              <a:rect l="l" t="t" r="r" b="b"/>
              <a:pathLst>
                <a:path w="559435" h="521335">
                  <a:moveTo>
                    <a:pt x="0" y="260603"/>
                  </a:moveTo>
                  <a:lnTo>
                    <a:pt x="4506" y="213769"/>
                  </a:lnTo>
                  <a:lnTo>
                    <a:pt x="17497" y="169685"/>
                  </a:lnTo>
                  <a:lnTo>
                    <a:pt x="38184" y="129088"/>
                  </a:lnTo>
                  <a:lnTo>
                    <a:pt x="65776" y="92715"/>
                  </a:lnTo>
                  <a:lnTo>
                    <a:pt x="99483" y="61302"/>
                  </a:lnTo>
                  <a:lnTo>
                    <a:pt x="138514" y="35588"/>
                  </a:lnTo>
                  <a:lnTo>
                    <a:pt x="182080" y="16308"/>
                  </a:lnTo>
                  <a:lnTo>
                    <a:pt x="229390" y="4199"/>
                  </a:lnTo>
                  <a:lnTo>
                    <a:pt x="279654" y="0"/>
                  </a:lnTo>
                  <a:lnTo>
                    <a:pt x="329917" y="4199"/>
                  </a:lnTo>
                  <a:lnTo>
                    <a:pt x="377227" y="16308"/>
                  </a:lnTo>
                  <a:lnTo>
                    <a:pt x="420793" y="35588"/>
                  </a:lnTo>
                  <a:lnTo>
                    <a:pt x="459824" y="61302"/>
                  </a:lnTo>
                  <a:lnTo>
                    <a:pt x="493531" y="92715"/>
                  </a:lnTo>
                  <a:lnTo>
                    <a:pt x="521123" y="129088"/>
                  </a:lnTo>
                  <a:lnTo>
                    <a:pt x="541810" y="169685"/>
                  </a:lnTo>
                  <a:lnTo>
                    <a:pt x="554801" y="213769"/>
                  </a:lnTo>
                  <a:lnTo>
                    <a:pt x="559308" y="260603"/>
                  </a:lnTo>
                  <a:lnTo>
                    <a:pt x="554801" y="307438"/>
                  </a:lnTo>
                  <a:lnTo>
                    <a:pt x="541810" y="351522"/>
                  </a:lnTo>
                  <a:lnTo>
                    <a:pt x="521123" y="392119"/>
                  </a:lnTo>
                  <a:lnTo>
                    <a:pt x="493531" y="428492"/>
                  </a:lnTo>
                  <a:lnTo>
                    <a:pt x="459824" y="459905"/>
                  </a:lnTo>
                  <a:lnTo>
                    <a:pt x="420793" y="485619"/>
                  </a:lnTo>
                  <a:lnTo>
                    <a:pt x="377227" y="504899"/>
                  </a:lnTo>
                  <a:lnTo>
                    <a:pt x="329917" y="517008"/>
                  </a:lnTo>
                  <a:lnTo>
                    <a:pt x="279654" y="521207"/>
                  </a:lnTo>
                  <a:lnTo>
                    <a:pt x="229390" y="517008"/>
                  </a:lnTo>
                  <a:lnTo>
                    <a:pt x="182080" y="504899"/>
                  </a:lnTo>
                  <a:lnTo>
                    <a:pt x="138514" y="485619"/>
                  </a:lnTo>
                  <a:lnTo>
                    <a:pt x="99483" y="459905"/>
                  </a:lnTo>
                  <a:lnTo>
                    <a:pt x="65776" y="428492"/>
                  </a:lnTo>
                  <a:lnTo>
                    <a:pt x="38184" y="392119"/>
                  </a:lnTo>
                  <a:lnTo>
                    <a:pt x="17497" y="351522"/>
                  </a:lnTo>
                  <a:lnTo>
                    <a:pt x="4506" y="307438"/>
                  </a:lnTo>
                  <a:lnTo>
                    <a:pt x="0" y="26060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4418965" y="2453385"/>
            <a:ext cx="102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058412" y="1444751"/>
            <a:ext cx="2799715" cy="4187190"/>
          </a:xfrm>
          <a:custGeom>
            <a:avLst/>
            <a:gdLst/>
            <a:ahLst/>
            <a:cxnLst/>
            <a:rect l="l" t="t" r="r" b="b"/>
            <a:pathLst>
              <a:path w="2799715" h="4187190">
                <a:moveTo>
                  <a:pt x="377063" y="4179697"/>
                </a:moveTo>
                <a:lnTo>
                  <a:pt x="49390" y="3719004"/>
                </a:lnTo>
                <a:lnTo>
                  <a:pt x="63931" y="3708654"/>
                </a:lnTo>
                <a:lnTo>
                  <a:pt x="75184" y="3700653"/>
                </a:lnTo>
                <a:lnTo>
                  <a:pt x="0" y="3660648"/>
                </a:lnTo>
                <a:lnTo>
                  <a:pt x="13081" y="3744849"/>
                </a:lnTo>
                <a:lnTo>
                  <a:pt x="39001" y="3726408"/>
                </a:lnTo>
                <a:lnTo>
                  <a:pt x="366649" y="4187063"/>
                </a:lnTo>
                <a:lnTo>
                  <a:pt x="377063" y="4179697"/>
                </a:lnTo>
                <a:close/>
              </a:path>
              <a:path w="2799715" h="4187190">
                <a:moveTo>
                  <a:pt x="1499108" y="6096"/>
                </a:moveTo>
                <a:lnTo>
                  <a:pt x="1487932" y="0"/>
                </a:lnTo>
                <a:lnTo>
                  <a:pt x="1150556" y="629335"/>
                </a:lnTo>
                <a:lnTo>
                  <a:pt x="1122553" y="614299"/>
                </a:lnTo>
                <a:lnTo>
                  <a:pt x="1120140" y="699516"/>
                </a:lnTo>
                <a:lnTo>
                  <a:pt x="1189736" y="650367"/>
                </a:lnTo>
                <a:lnTo>
                  <a:pt x="1182636" y="646557"/>
                </a:lnTo>
                <a:lnTo>
                  <a:pt x="1161719" y="635330"/>
                </a:lnTo>
                <a:lnTo>
                  <a:pt x="1499108" y="6096"/>
                </a:lnTo>
                <a:close/>
              </a:path>
              <a:path w="2799715" h="4187190">
                <a:moveTo>
                  <a:pt x="1679448" y="3660648"/>
                </a:moveTo>
                <a:lnTo>
                  <a:pt x="1604137" y="3700526"/>
                </a:lnTo>
                <a:lnTo>
                  <a:pt x="1629994" y="3719030"/>
                </a:lnTo>
                <a:lnTo>
                  <a:pt x="1300861" y="4179684"/>
                </a:lnTo>
                <a:lnTo>
                  <a:pt x="1311275" y="4187075"/>
                </a:lnTo>
                <a:lnTo>
                  <a:pt x="1640293" y="3726396"/>
                </a:lnTo>
                <a:lnTo>
                  <a:pt x="1666113" y="3744849"/>
                </a:lnTo>
                <a:lnTo>
                  <a:pt x="1671840" y="3708654"/>
                </a:lnTo>
                <a:lnTo>
                  <a:pt x="1679448" y="3660648"/>
                </a:lnTo>
                <a:close/>
              </a:path>
              <a:path w="2799715" h="4187190">
                <a:moveTo>
                  <a:pt x="2799588" y="1993138"/>
                </a:moveTo>
                <a:lnTo>
                  <a:pt x="1008888" y="1993138"/>
                </a:lnTo>
                <a:lnTo>
                  <a:pt x="1008888" y="1961388"/>
                </a:lnTo>
                <a:lnTo>
                  <a:pt x="932688" y="1999488"/>
                </a:lnTo>
                <a:lnTo>
                  <a:pt x="1008888" y="2037588"/>
                </a:lnTo>
                <a:lnTo>
                  <a:pt x="1008888" y="2005838"/>
                </a:lnTo>
                <a:lnTo>
                  <a:pt x="2799588" y="2005838"/>
                </a:lnTo>
                <a:lnTo>
                  <a:pt x="2799588" y="19931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7242809" y="3304159"/>
            <a:ext cx="1090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par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11</a:t>
            </a:fld>
            <a:endParaRPr dirty="0"/>
          </a:p>
        </p:txBody>
      </p:sp>
      <p:sp>
        <p:nvSpPr>
          <p:cNvPr id="79" name="object 79"/>
          <p:cNvSpPr txBox="1"/>
          <p:nvPr/>
        </p:nvSpPr>
        <p:spPr>
          <a:xfrm>
            <a:off x="3736975" y="5743143"/>
            <a:ext cx="225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Electric </a:t>
            </a:r>
            <a:r>
              <a:rPr sz="1800" b="1" dirty="0">
                <a:latin typeface="Arial"/>
                <a:cs typeface="Arial"/>
              </a:rPr>
              <a:t>double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layer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364994" y="2161159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▬</a:t>
            </a:r>
            <a:endParaRPr sz="18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013829" y="2235834"/>
            <a:ext cx="203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83540" y="924306"/>
            <a:ext cx="6450965" cy="546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65"/>
              </a:lnSpc>
              <a:spcBef>
                <a:spcPts val="105"/>
              </a:spcBef>
            </a:pP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Diagram shows the formation of double</a:t>
            </a:r>
            <a:r>
              <a:rPr sz="2000" spc="-1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layer</a:t>
            </a:r>
            <a:endParaRPr sz="2000">
              <a:latin typeface="Arial"/>
              <a:cs typeface="Arial"/>
            </a:endParaRPr>
          </a:p>
          <a:p>
            <a:pPr marL="5271135">
              <a:lnSpc>
                <a:spcPts val="1925"/>
              </a:lnSpc>
            </a:pPr>
            <a:r>
              <a:rPr sz="1800" b="1" spc="-5" dirty="0">
                <a:latin typeface="Arial"/>
                <a:cs typeface="Arial"/>
              </a:rPr>
              <a:t>Electrolyte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1078991"/>
            <a:ext cx="8610600" cy="4727575"/>
          </a:xfrm>
          <a:custGeom>
            <a:avLst/>
            <a:gdLst/>
            <a:ahLst/>
            <a:cxnLst/>
            <a:rect l="l" t="t" r="r" b="b"/>
            <a:pathLst>
              <a:path w="8610600" h="4727575">
                <a:moveTo>
                  <a:pt x="0" y="4727448"/>
                </a:moveTo>
                <a:lnTo>
                  <a:pt x="8610600" y="4727448"/>
                </a:lnTo>
                <a:lnTo>
                  <a:pt x="8610600" y="0"/>
                </a:lnTo>
                <a:lnTo>
                  <a:pt x="0" y="0"/>
                </a:lnTo>
                <a:lnTo>
                  <a:pt x="0" y="47274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1105280"/>
            <a:ext cx="1581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b="1" i="0" spc="-1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b="1" i="0" dirty="0">
                <a:solidFill>
                  <a:srgbClr val="000000"/>
                </a:solidFill>
                <a:latin typeface="Arial"/>
                <a:cs typeface="Arial"/>
              </a:rPr>
              <a:t>va</a:t>
            </a:r>
            <a:r>
              <a:rPr b="1" i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1" i="0" dirty="0">
                <a:solidFill>
                  <a:srgbClr val="000000"/>
                </a:solidFill>
                <a:latin typeface="Arial"/>
                <a:cs typeface="Arial"/>
              </a:rPr>
              <a:t>tage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12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709029" y="1836801"/>
            <a:ext cx="991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without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1836801"/>
            <a:ext cx="6153785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244475" algn="l"/>
                <a:tab pos="5446395" algn="l"/>
              </a:tabLst>
            </a:pPr>
            <a:r>
              <a:rPr sz="2400" spc="-10" dirty="0">
                <a:solidFill>
                  <a:srgbClr val="9900CC"/>
                </a:solidFill>
                <a:latin typeface="Arial"/>
                <a:cs typeface="Arial"/>
              </a:rPr>
              <a:t>Lon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g</a:t>
            </a:r>
            <a:r>
              <a:rPr sz="2400" spc="1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l</a:t>
            </a:r>
            <a:r>
              <a:rPr sz="2400" spc="-15" dirty="0">
                <a:solidFill>
                  <a:srgbClr val="9900CC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fe:</a:t>
            </a:r>
            <a:r>
              <a:rPr sz="2400" spc="1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5" dirty="0">
                <a:latin typeface="Arial"/>
                <a:cs typeface="Arial"/>
              </a:rPr>
              <a:t> l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rge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number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</a:t>
            </a:r>
            <a:r>
              <a:rPr sz="2400" spc="-5" dirty="0">
                <a:latin typeface="Arial"/>
                <a:cs typeface="Arial"/>
              </a:rPr>
              <a:t>cycle  wear and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aging.</a:t>
            </a:r>
            <a:endParaRPr sz="24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Char char="•"/>
              <a:tabLst>
                <a:tab pos="244475" algn="l"/>
              </a:tabLst>
            </a:pP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Rapid charging: </a:t>
            </a:r>
            <a:r>
              <a:rPr sz="2400" spc="-5" dirty="0">
                <a:latin typeface="Arial"/>
                <a:cs typeface="Arial"/>
              </a:rPr>
              <a:t>it </a:t>
            </a:r>
            <a:r>
              <a:rPr sz="2400" dirty="0">
                <a:latin typeface="Arial"/>
                <a:cs typeface="Arial"/>
              </a:rPr>
              <a:t>takes </a:t>
            </a:r>
            <a:r>
              <a:rPr sz="2400" spc="-5" dirty="0">
                <a:latin typeface="Arial"/>
                <a:cs typeface="Arial"/>
              </a:rPr>
              <a:t>a second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charge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3239261"/>
            <a:ext cx="6149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244475" algn="l"/>
                <a:tab pos="1151255" algn="l"/>
                <a:tab pos="2141855" algn="l"/>
                <a:tab pos="2639695" algn="l"/>
                <a:tab pos="3207385" algn="l"/>
                <a:tab pos="4094479" algn="l"/>
                <a:tab pos="5815330" algn="l"/>
              </a:tabLst>
            </a:pP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Low	cost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:	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2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ess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5" dirty="0">
                <a:latin typeface="Arial"/>
                <a:cs typeface="Arial"/>
              </a:rPr>
              <a:t>nsive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09029" y="2568702"/>
            <a:ext cx="2054225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5080" indent="-70485">
              <a:lnSpc>
                <a:spcPct val="141700"/>
              </a:lnSpc>
              <a:spcBef>
                <a:spcPts val="100"/>
              </a:spcBef>
              <a:tabLst>
                <a:tab pos="1784985" algn="l"/>
              </a:tabLst>
            </a:pPr>
            <a:r>
              <a:rPr sz="2400" spc="-5" dirty="0">
                <a:latin typeface="Arial"/>
                <a:cs typeface="Arial"/>
              </a:rPr>
              <a:t>completely  compared</a:t>
            </a:r>
            <a:r>
              <a:rPr sz="2400" dirty="0">
                <a:latin typeface="Arial"/>
                <a:cs typeface="Arial"/>
              </a:rPr>
              <a:t>	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3452367"/>
            <a:ext cx="8455025" cy="142811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1300"/>
              </a:spcBef>
            </a:pPr>
            <a:r>
              <a:rPr sz="2400" spc="-5" dirty="0">
                <a:latin typeface="Arial"/>
                <a:cs typeface="Arial"/>
              </a:rPr>
              <a:t>electrochemical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battery.</a:t>
            </a:r>
            <a:endParaRPr sz="2400">
              <a:latin typeface="Arial"/>
              <a:cs typeface="Arial"/>
            </a:endParaRPr>
          </a:p>
          <a:p>
            <a:pPr marL="243840" marR="5080" indent="-23177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Char char="•"/>
              <a:tabLst>
                <a:tab pos="244475" algn="l"/>
                <a:tab pos="1006475" algn="l"/>
                <a:tab pos="1975485" algn="l"/>
                <a:tab pos="3210560" algn="l"/>
                <a:tab pos="3513454" algn="l"/>
                <a:tab pos="4478020" algn="l"/>
                <a:tab pos="5290820" algn="l"/>
                <a:tab pos="6444615" algn="l"/>
                <a:tab pos="6833234" algn="l"/>
                <a:tab pos="7900034" algn="l"/>
                <a:tab pos="8272145" algn="l"/>
              </a:tabLst>
            </a:pP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High	pow</a:t>
            </a:r>
            <a:r>
              <a:rPr sz="2400" spc="5" dirty="0">
                <a:solidFill>
                  <a:srgbClr val="9900CC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r	</a:t>
            </a:r>
            <a:r>
              <a:rPr sz="2400" spc="-15" dirty="0">
                <a:solidFill>
                  <a:srgbClr val="9900CC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tor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ag</a:t>
            </a:r>
            <a:r>
              <a:rPr sz="2400" spc="-10" dirty="0">
                <a:solidFill>
                  <a:srgbClr val="9900CC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: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	</a:t>
            </a:r>
            <a:r>
              <a:rPr sz="2400" spc="-1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tor</a:t>
            </a:r>
            <a:r>
              <a:rPr sz="2400" spc="-5" dirty="0">
                <a:latin typeface="Arial"/>
                <a:cs typeface="Arial"/>
              </a:rPr>
              <a:t>es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hug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amount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rgy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  small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volume.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340" y="5007355"/>
            <a:ext cx="79355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244475" algn="l"/>
                <a:tab pos="7328534" algn="l"/>
              </a:tabLst>
            </a:pP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Faster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 rele</a:t>
            </a:r>
            <a:r>
              <a:rPr sz="2400" spc="-15" dirty="0">
                <a:solidFill>
                  <a:srgbClr val="9900CC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9900CC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:</a:t>
            </a:r>
            <a:r>
              <a:rPr sz="2400" spc="2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ase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rgy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much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fast</a:t>
            </a:r>
            <a:r>
              <a:rPr sz="2400" spc="-5" dirty="0">
                <a:latin typeface="Arial"/>
                <a:cs typeface="Arial"/>
              </a:rPr>
              <a:t>er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than  </a:t>
            </a:r>
            <a:r>
              <a:rPr sz="2400" spc="-25" dirty="0">
                <a:latin typeface="Arial"/>
                <a:cs typeface="Arial"/>
              </a:rPr>
              <a:t>battery.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914400"/>
            <a:ext cx="8534400" cy="5031105"/>
          </a:xfrm>
          <a:custGeom>
            <a:avLst/>
            <a:gdLst/>
            <a:ahLst/>
            <a:cxnLst/>
            <a:rect l="l" t="t" r="r" b="b"/>
            <a:pathLst>
              <a:path w="8534400" h="5031105">
                <a:moveTo>
                  <a:pt x="0" y="5030724"/>
                </a:moveTo>
                <a:lnTo>
                  <a:pt x="8534400" y="5030724"/>
                </a:lnTo>
                <a:lnTo>
                  <a:pt x="8534400" y="0"/>
                </a:lnTo>
                <a:lnTo>
                  <a:pt x="0" y="0"/>
                </a:lnTo>
                <a:lnTo>
                  <a:pt x="0" y="50307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940053"/>
            <a:ext cx="754570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i="1" spc="-5" dirty="0">
                <a:solidFill>
                  <a:srgbClr val="CC0000"/>
                </a:solidFill>
                <a:latin typeface="Arial"/>
                <a:cs typeface="Arial"/>
              </a:rPr>
              <a:t>Disadvantage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50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buChar char="•"/>
              <a:tabLst>
                <a:tab pos="198755" algn="l"/>
              </a:tabLst>
            </a:pPr>
            <a:r>
              <a:rPr sz="2400" spc="-5" dirty="0">
                <a:latin typeface="Arial"/>
                <a:cs typeface="Arial"/>
              </a:rPr>
              <a:t>They have Low energy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density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500">
              <a:latin typeface="Arial"/>
              <a:cs typeface="Arial"/>
            </a:endParaRPr>
          </a:p>
          <a:p>
            <a:pPr marL="203200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2400" spc="-5" dirty="0">
                <a:latin typeface="Arial"/>
                <a:cs typeface="Arial"/>
              </a:rPr>
              <a:t>Individual cell shows low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voltage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500">
              <a:latin typeface="Arial"/>
              <a:cs typeface="Arial"/>
            </a:endParaRPr>
          </a:p>
          <a:p>
            <a:pPr marL="203200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2400" spc="-5" dirty="0">
                <a:latin typeface="Arial"/>
                <a:cs typeface="Arial"/>
              </a:rPr>
              <a:t>Not all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energy can be utilized during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discharge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50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buChar char="•"/>
              <a:tabLst>
                <a:tab pos="198755" algn="l"/>
              </a:tabLst>
            </a:pPr>
            <a:r>
              <a:rPr sz="2400" spc="-5" dirty="0">
                <a:latin typeface="Arial"/>
                <a:cs typeface="Arial"/>
              </a:rPr>
              <a:t>They have high self-discharge as compared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battery.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500">
              <a:latin typeface="Arial"/>
              <a:cs typeface="Arial"/>
            </a:endParaRPr>
          </a:p>
          <a:p>
            <a:pPr marL="181610" marR="364490" indent="-169545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2400" spc="-25" dirty="0">
                <a:latin typeface="Arial"/>
                <a:cs typeface="Arial"/>
              </a:rPr>
              <a:t>Voltage </a:t>
            </a:r>
            <a:r>
              <a:rPr sz="2400" spc="-5" dirty="0">
                <a:latin typeface="Arial"/>
                <a:cs typeface="Arial"/>
              </a:rPr>
              <a:t>balancing is required when more than three  capacitors </a:t>
            </a:r>
            <a:r>
              <a:rPr sz="2400" dirty="0">
                <a:latin typeface="Arial"/>
                <a:cs typeface="Arial"/>
              </a:rPr>
              <a:t>are </a:t>
            </a:r>
            <a:r>
              <a:rPr sz="2400" spc="-5" dirty="0">
                <a:latin typeface="Arial"/>
                <a:cs typeface="Arial"/>
              </a:rPr>
              <a:t>connected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series.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838200"/>
            <a:ext cx="8610600" cy="5457825"/>
          </a:xfrm>
          <a:custGeom>
            <a:avLst/>
            <a:gdLst/>
            <a:ahLst/>
            <a:cxnLst/>
            <a:rect l="l" t="t" r="r" b="b"/>
            <a:pathLst>
              <a:path w="8610600" h="5457825">
                <a:moveTo>
                  <a:pt x="0" y="5457444"/>
                </a:moveTo>
                <a:lnTo>
                  <a:pt x="8610600" y="5457444"/>
                </a:lnTo>
                <a:lnTo>
                  <a:pt x="8610600" y="0"/>
                </a:lnTo>
                <a:lnTo>
                  <a:pt x="0" y="0"/>
                </a:lnTo>
                <a:lnTo>
                  <a:pt x="0" y="545744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40" y="863853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0" spc="-5" dirty="0">
                <a:solidFill>
                  <a:srgbClr val="000000"/>
                </a:solidFill>
                <a:latin typeface="Arial"/>
                <a:cs typeface="Arial"/>
              </a:rPr>
              <a:t>Applications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14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83540" y="1595373"/>
            <a:ext cx="7934959" cy="465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186055" indent="-169545">
              <a:lnSpc>
                <a:spcPct val="100000"/>
              </a:lnSpc>
              <a:spcBef>
                <a:spcPts val="100"/>
              </a:spcBef>
              <a:buChar char="•"/>
              <a:tabLst>
                <a:tab pos="198755" algn="l"/>
              </a:tabLst>
            </a:pPr>
            <a:r>
              <a:rPr sz="2400" spc="-5" dirty="0">
                <a:latin typeface="Arial"/>
                <a:cs typeface="Arial"/>
              </a:rPr>
              <a:t>They are used in </a:t>
            </a:r>
            <a:r>
              <a:rPr sz="2400" dirty="0">
                <a:latin typeface="Arial"/>
                <a:cs typeface="Arial"/>
              </a:rPr>
              <a:t>electronic </a:t>
            </a:r>
            <a:r>
              <a:rPr sz="2400" spc="-5" dirty="0">
                <a:latin typeface="Arial"/>
                <a:cs typeface="Arial"/>
              </a:rPr>
              <a:t>applications such as cellular  electronics, power conditioning, uninterruptible power  supplies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(UPS),</a:t>
            </a:r>
            <a:endParaRPr sz="240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spcBef>
                <a:spcPts val="1200"/>
              </a:spcBef>
              <a:buChar char="•"/>
              <a:tabLst>
                <a:tab pos="198755" algn="l"/>
              </a:tabLst>
            </a:pPr>
            <a:r>
              <a:rPr sz="2400" spc="-5" dirty="0">
                <a:latin typeface="Arial"/>
                <a:cs typeface="Arial"/>
              </a:rPr>
              <a:t>They used in industrial lasers, medical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equipment.</a:t>
            </a:r>
            <a:endParaRPr sz="240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spcBef>
                <a:spcPts val="1200"/>
              </a:spcBef>
              <a:buChar char="•"/>
              <a:tabLst>
                <a:tab pos="198755" algn="l"/>
              </a:tabLst>
            </a:pPr>
            <a:r>
              <a:rPr sz="2400" spc="-5" dirty="0">
                <a:latin typeface="Arial"/>
                <a:cs typeface="Arial"/>
              </a:rPr>
              <a:t>They </a:t>
            </a:r>
            <a:r>
              <a:rPr sz="2400" dirty="0">
                <a:latin typeface="Arial"/>
                <a:cs typeface="Arial"/>
              </a:rPr>
              <a:t>are </a:t>
            </a:r>
            <a:r>
              <a:rPr sz="2400" spc="-5" dirty="0">
                <a:latin typeface="Arial"/>
                <a:cs typeface="Arial"/>
              </a:rPr>
              <a:t>used in </a:t>
            </a:r>
            <a:r>
              <a:rPr sz="2400" dirty="0">
                <a:latin typeface="Arial"/>
                <a:cs typeface="Arial"/>
              </a:rPr>
              <a:t>electric </a:t>
            </a:r>
            <a:r>
              <a:rPr sz="2400" spc="-5" dirty="0">
                <a:latin typeface="Arial"/>
                <a:cs typeface="Arial"/>
              </a:rPr>
              <a:t>vehicle and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load leveling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18161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extend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life of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batteries.</a:t>
            </a:r>
            <a:endParaRPr sz="2400">
              <a:latin typeface="Arial"/>
              <a:cs typeface="Arial"/>
            </a:endParaRPr>
          </a:p>
          <a:p>
            <a:pPr marL="181610" marR="642620" indent="-169545">
              <a:lnSpc>
                <a:spcPct val="100000"/>
              </a:lnSpc>
              <a:spcBef>
                <a:spcPts val="1200"/>
              </a:spcBef>
              <a:buChar char="•"/>
              <a:tabLst>
                <a:tab pos="198755" algn="l"/>
              </a:tabLst>
            </a:pPr>
            <a:r>
              <a:rPr sz="2400" spc="-5" dirty="0">
                <a:latin typeface="Arial"/>
                <a:cs typeface="Arial"/>
              </a:rPr>
              <a:t>They are used in wireless communication </a:t>
            </a:r>
            <a:r>
              <a:rPr sz="2400" dirty="0">
                <a:latin typeface="Arial"/>
                <a:cs typeface="Arial"/>
              </a:rPr>
              <a:t>system for  </a:t>
            </a:r>
            <a:r>
              <a:rPr sz="2400" spc="-5" dirty="0">
                <a:latin typeface="Arial"/>
                <a:cs typeface="Arial"/>
              </a:rPr>
              <a:t>uninterrupted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service.</a:t>
            </a:r>
            <a:endParaRPr sz="2400">
              <a:latin typeface="Arial"/>
              <a:cs typeface="Arial"/>
            </a:endParaRPr>
          </a:p>
          <a:p>
            <a:pPr marL="181610" marR="5080" indent="-169545">
              <a:lnSpc>
                <a:spcPct val="100000"/>
              </a:lnSpc>
              <a:spcBef>
                <a:spcPts val="1200"/>
              </a:spcBef>
              <a:buChar char="•"/>
              <a:tabLst>
                <a:tab pos="198755" algn="l"/>
              </a:tabLst>
            </a:pPr>
            <a:r>
              <a:rPr sz="2400" spc="-5" dirty="0">
                <a:latin typeface="Arial"/>
                <a:cs typeface="Arial"/>
              </a:rPr>
              <a:t>There are used in VCRs, CD players, electronic </a:t>
            </a:r>
            <a:r>
              <a:rPr sz="2400" dirty="0">
                <a:latin typeface="Arial"/>
                <a:cs typeface="Arial"/>
              </a:rPr>
              <a:t>toys,  </a:t>
            </a:r>
            <a:r>
              <a:rPr sz="2400" spc="-5" dirty="0">
                <a:latin typeface="Arial"/>
                <a:cs typeface="Arial"/>
              </a:rPr>
              <a:t>security </a:t>
            </a:r>
            <a:r>
              <a:rPr sz="2400" dirty="0">
                <a:latin typeface="Arial"/>
                <a:cs typeface="Arial"/>
              </a:rPr>
              <a:t>systems, computers, </a:t>
            </a:r>
            <a:r>
              <a:rPr sz="2400" spc="-5" dirty="0">
                <a:latin typeface="Arial"/>
                <a:cs typeface="Arial"/>
              </a:rPr>
              <a:t>scanners, smoke </a:t>
            </a:r>
            <a:r>
              <a:rPr sz="2400" dirty="0">
                <a:latin typeface="Arial"/>
                <a:cs typeface="Arial"/>
              </a:rPr>
              <a:t>detectors,  </a:t>
            </a:r>
            <a:r>
              <a:rPr sz="2400" spc="-5" dirty="0">
                <a:latin typeface="Arial"/>
                <a:cs typeface="Arial"/>
              </a:rPr>
              <a:t>microwaves and </a:t>
            </a:r>
            <a:r>
              <a:rPr sz="2400" spc="-10" dirty="0">
                <a:latin typeface="Arial"/>
                <a:cs typeface="Arial"/>
              </a:rPr>
              <a:t>coffee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makers.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66837" y="2205037"/>
            <a:ext cx="6638925" cy="2872105"/>
            <a:chOff x="1366837" y="2205037"/>
            <a:chExt cx="6638925" cy="2872105"/>
          </a:xfrm>
        </p:grpSpPr>
        <p:sp>
          <p:nvSpPr>
            <p:cNvPr id="3" name="object 3"/>
            <p:cNvSpPr/>
            <p:nvPr/>
          </p:nvSpPr>
          <p:spPr>
            <a:xfrm>
              <a:off x="1371600" y="2209800"/>
              <a:ext cx="6629400" cy="2862580"/>
            </a:xfrm>
            <a:custGeom>
              <a:avLst/>
              <a:gdLst/>
              <a:ahLst/>
              <a:cxnLst/>
              <a:rect l="l" t="t" r="r" b="b"/>
              <a:pathLst>
                <a:path w="6629400" h="2862579">
                  <a:moveTo>
                    <a:pt x="6629400" y="0"/>
                  </a:moveTo>
                  <a:lnTo>
                    <a:pt x="0" y="0"/>
                  </a:lnTo>
                  <a:lnTo>
                    <a:pt x="0" y="2862072"/>
                  </a:lnTo>
                  <a:lnTo>
                    <a:pt x="6629400" y="2862072"/>
                  </a:lnTo>
                  <a:lnTo>
                    <a:pt x="6629400" y="0"/>
                  </a:lnTo>
                  <a:close/>
                </a:path>
              </a:pathLst>
            </a:custGeom>
            <a:solidFill>
              <a:srgbClr val="00FFFF">
                <a:alpha val="2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1600" y="2209800"/>
              <a:ext cx="6629400" cy="2862580"/>
            </a:xfrm>
            <a:custGeom>
              <a:avLst/>
              <a:gdLst/>
              <a:ahLst/>
              <a:cxnLst/>
              <a:rect l="l" t="t" r="r" b="b"/>
              <a:pathLst>
                <a:path w="6629400" h="2862579">
                  <a:moveTo>
                    <a:pt x="0" y="2862072"/>
                  </a:moveTo>
                  <a:lnTo>
                    <a:pt x="6629400" y="2862072"/>
                  </a:lnTo>
                  <a:lnTo>
                    <a:pt x="6629400" y="0"/>
                  </a:lnTo>
                  <a:lnTo>
                    <a:pt x="0" y="0"/>
                  </a:lnTo>
                  <a:lnTo>
                    <a:pt x="0" y="286207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63039" y="2340863"/>
              <a:ext cx="202691" cy="2133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63039" y="2889504"/>
              <a:ext cx="202691" cy="2133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3039" y="3803903"/>
              <a:ext cx="202691" cy="2133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24000" y="2209800"/>
            <a:ext cx="7162800" cy="224484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34340">
              <a:lnSpc>
                <a:spcPct val="100000"/>
              </a:lnSpc>
              <a:spcBef>
                <a:spcPts val="305"/>
              </a:spcBef>
            </a:pPr>
            <a:r>
              <a:rPr sz="2400" b="1" spc="-5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434340" marR="640715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Principle, </a:t>
            </a:r>
            <a:r>
              <a:rPr sz="2400" b="1" spc="-5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construction </a:t>
            </a:r>
            <a:r>
              <a:rPr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and working</a:t>
            </a:r>
            <a:r>
              <a:rPr sz="2400" b="1" spc="-13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of  </a:t>
            </a:r>
            <a:r>
              <a:rPr sz="2400" b="1" spc="-5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Ultracapacitor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434340" marR="1716405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Advantage, disadvantages and  application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85800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8915400" y="0"/>
                </a:moveTo>
                <a:lnTo>
                  <a:pt x="0" y="0"/>
                </a:lnTo>
                <a:lnTo>
                  <a:pt x="0" y="914400"/>
                </a:lnTo>
                <a:lnTo>
                  <a:pt x="8915400" y="914400"/>
                </a:lnTo>
                <a:lnTo>
                  <a:pt x="89154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95985" y="838200"/>
            <a:ext cx="7938415" cy="5982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b="1" i="0" dirty="0">
                <a:solidFill>
                  <a:srgbClr val="000000"/>
                </a:solidFill>
                <a:latin typeface="Arial"/>
                <a:cs typeface="Arial"/>
              </a:rPr>
              <a:t>Electrical Double Layer</a:t>
            </a:r>
            <a:r>
              <a:rPr sz="3800" b="1" i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800" b="1" i="0" dirty="0">
                <a:solidFill>
                  <a:srgbClr val="000000"/>
                </a:solidFill>
                <a:latin typeface="Arial"/>
                <a:cs typeface="Arial"/>
              </a:rPr>
              <a:t>Capacitor</a:t>
            </a:r>
            <a:endParaRPr sz="3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280160"/>
            <a:ext cx="8686800" cy="4848225"/>
          </a:xfrm>
          <a:custGeom>
            <a:avLst/>
            <a:gdLst/>
            <a:ahLst/>
            <a:cxnLst/>
            <a:rect l="l" t="t" r="r" b="b"/>
            <a:pathLst>
              <a:path w="8686800" h="4848225">
                <a:moveTo>
                  <a:pt x="0" y="4847844"/>
                </a:moveTo>
                <a:lnTo>
                  <a:pt x="8686800" y="4847844"/>
                </a:lnTo>
                <a:lnTo>
                  <a:pt x="8686800" y="0"/>
                </a:lnTo>
                <a:lnTo>
                  <a:pt x="0" y="0"/>
                </a:lnTo>
                <a:lnTo>
                  <a:pt x="0" y="484784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1305305"/>
            <a:ext cx="85293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884" marR="5080" indent="-464820">
              <a:lnSpc>
                <a:spcPct val="100000"/>
              </a:lnSpc>
              <a:spcBef>
                <a:spcPts val="100"/>
              </a:spcBef>
              <a:buChar char="•"/>
              <a:tabLst>
                <a:tab pos="476884" algn="l"/>
                <a:tab pos="477520" algn="l"/>
                <a:tab pos="885825" algn="l"/>
                <a:tab pos="2141855" algn="l"/>
                <a:tab pos="3650615" algn="l"/>
                <a:tab pos="4023995" algn="l"/>
                <a:tab pos="4345940" algn="l"/>
                <a:tab pos="5380990" algn="l"/>
                <a:tab pos="5787390" algn="l"/>
                <a:tab pos="6616700" algn="l"/>
                <a:tab pos="7194550" algn="l"/>
                <a:tab pos="8279765" algn="l"/>
              </a:tabLst>
            </a:pPr>
            <a:r>
              <a:rPr sz="2400" dirty="0">
                <a:latin typeface="Arial"/>
                <a:cs typeface="Arial"/>
              </a:rPr>
              <a:t>In	</a:t>
            </a:r>
            <a:r>
              <a:rPr sz="2400" spc="-5" dirty="0">
                <a:latin typeface="Arial"/>
                <a:cs typeface="Arial"/>
              </a:rPr>
              <a:t>ge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eral,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b="1" dirty="0">
                <a:latin typeface="Arial"/>
                <a:cs typeface="Arial"/>
              </a:rPr>
              <a:t>ca</a:t>
            </a:r>
            <a:r>
              <a:rPr sz="2400" b="1" spc="-10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acitor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device</a:t>
            </a:r>
            <a:r>
              <a:rPr sz="2400" dirty="0">
                <a:latin typeface="Arial"/>
                <a:cs typeface="Arial"/>
              </a:rPr>
              <a:t>	to	</a:t>
            </a:r>
            <a:r>
              <a:rPr sz="2400" spc="-15" dirty="0">
                <a:solidFill>
                  <a:srgbClr val="9900CC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tor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	the	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charge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in  </a:t>
            </a:r>
            <a:r>
              <a:rPr sz="2400" spc="-5" dirty="0">
                <a:latin typeface="Arial"/>
                <a:cs typeface="Arial"/>
              </a:rPr>
              <a:t>an electric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circuit.</a:t>
            </a:r>
            <a:endParaRPr sz="2400">
              <a:latin typeface="Arial"/>
              <a:cs typeface="Arial"/>
            </a:endParaRPr>
          </a:p>
          <a:p>
            <a:pPr marL="476884" marR="5080" indent="-464820">
              <a:lnSpc>
                <a:spcPct val="100000"/>
              </a:lnSpc>
              <a:spcBef>
                <a:spcPts val="1440"/>
              </a:spcBef>
              <a:buChar char="•"/>
              <a:tabLst>
                <a:tab pos="476884" algn="l"/>
                <a:tab pos="477520" algn="l"/>
                <a:tab pos="1971039" algn="l"/>
                <a:tab pos="2368550" algn="l"/>
                <a:tab pos="3835400" algn="l"/>
                <a:tab pos="4281805" algn="l"/>
                <a:tab pos="5274310" algn="l"/>
                <a:tab pos="5840730" algn="l"/>
                <a:tab pos="6320790" algn="l"/>
                <a:tab pos="7022465" algn="l"/>
              </a:tabLst>
            </a:pPr>
            <a:r>
              <a:rPr sz="2400" spc="-5" dirty="0">
                <a:latin typeface="Arial"/>
                <a:cs typeface="Arial"/>
              </a:rPr>
              <a:t>Basic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ll</a:t>
            </a:r>
            <a:r>
              <a:rPr sz="2400" spc="-18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capacitor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made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9900CC"/>
                </a:solidFill>
                <a:latin typeface="Arial"/>
                <a:cs typeface="Arial"/>
              </a:rPr>
              <a:t>w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condu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ctors  </a:t>
            </a:r>
            <a:r>
              <a:rPr sz="2400" spc="-5" dirty="0">
                <a:latin typeface="Arial"/>
                <a:cs typeface="Arial"/>
              </a:rPr>
              <a:t>separated by an insulator called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dielectric.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07340" y="3134359"/>
            <a:ext cx="1014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7520" indent="-464820">
              <a:lnSpc>
                <a:spcPct val="100000"/>
              </a:lnSpc>
              <a:spcBef>
                <a:spcPts val="100"/>
              </a:spcBef>
              <a:buChar char="•"/>
              <a:tabLst>
                <a:tab pos="476884" algn="l"/>
                <a:tab pos="477520" algn="l"/>
              </a:tabLst>
            </a:pPr>
            <a:r>
              <a:rPr sz="2400" spc="-5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8986" y="3134359"/>
            <a:ext cx="35483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9865" algn="l"/>
                <a:tab pos="2192020" algn="l"/>
                <a:tab pos="2772410" algn="l"/>
              </a:tabLst>
            </a:pP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di</a:t>
            </a:r>
            <a:r>
              <a:rPr sz="2400" spc="5" dirty="0">
                <a:solidFill>
                  <a:srgbClr val="9900CC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lec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ric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can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made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2159" y="3499815"/>
            <a:ext cx="11785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ceramic,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90317" y="3499815"/>
            <a:ext cx="27920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7290" algn="l"/>
                <a:tab pos="1711960" algn="l"/>
              </a:tabLst>
            </a:pP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glass,	a	vac</a:t>
            </a:r>
            <a:r>
              <a:rPr sz="2400" spc="-10" dirty="0">
                <a:solidFill>
                  <a:srgbClr val="9900CC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5425" y="3134359"/>
            <a:ext cx="16116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5080" indent="-119380">
              <a:lnSpc>
                <a:spcPct val="100000"/>
              </a:lnSpc>
              <a:spcBef>
                <a:spcPts val="100"/>
              </a:spcBef>
              <a:tabLst>
                <a:tab pos="507365" algn="l"/>
                <a:tab pos="768350" algn="l"/>
              </a:tabLst>
            </a:pPr>
            <a:r>
              <a:rPr sz="2400" spc="-5" dirty="0">
                <a:latin typeface="Arial"/>
                <a:cs typeface="Arial"/>
              </a:rPr>
              <a:t>of	</a:t>
            </a:r>
            <a:r>
              <a:rPr sz="2400" spc="-25" dirty="0">
                <a:solidFill>
                  <a:srgbClr val="9900CC"/>
                </a:solidFill>
                <a:latin typeface="Arial"/>
                <a:cs typeface="Arial"/>
              </a:rPr>
              <a:t>paper, 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		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91908" y="3134359"/>
            <a:ext cx="9734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plastic,</a:t>
            </a:r>
            <a:endParaRPr sz="2400">
              <a:latin typeface="Arial"/>
              <a:cs typeface="Arial"/>
            </a:endParaRPr>
          </a:p>
          <a:p>
            <a:pPr marL="37846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any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81009" y="3134359"/>
            <a:ext cx="7543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mica,  </a:t>
            </a:r>
            <a:r>
              <a:rPr sz="2400" dirty="0">
                <a:latin typeface="Arial"/>
                <a:cs typeface="Arial"/>
              </a:rPr>
              <a:t>other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340" y="3683253"/>
            <a:ext cx="8529320" cy="11226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76884">
              <a:lnSpc>
                <a:spcPct val="100000"/>
              </a:lnSpc>
              <a:spcBef>
                <a:spcPts val="1540"/>
              </a:spcBef>
            </a:pPr>
            <a:r>
              <a:rPr sz="2400" spc="-5" dirty="0">
                <a:latin typeface="Arial"/>
                <a:cs typeface="Arial"/>
              </a:rPr>
              <a:t>nonconductive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material.</a:t>
            </a:r>
            <a:endParaRPr sz="2400">
              <a:latin typeface="Arial"/>
              <a:cs typeface="Arial"/>
            </a:endParaRPr>
          </a:p>
          <a:p>
            <a:pPr marL="477520" indent="-464820">
              <a:lnSpc>
                <a:spcPct val="100000"/>
              </a:lnSpc>
              <a:spcBef>
                <a:spcPts val="1440"/>
              </a:spcBef>
              <a:buChar char="•"/>
              <a:tabLst>
                <a:tab pos="476884" algn="l"/>
                <a:tab pos="477520" algn="l"/>
                <a:tab pos="1515110" algn="l"/>
                <a:tab pos="3147695" algn="l"/>
                <a:tab pos="3830320" algn="l"/>
                <a:tab pos="4871720" algn="l"/>
                <a:tab pos="6589395" algn="l"/>
                <a:tab pos="7068184" algn="l"/>
                <a:tab pos="8092440" algn="l"/>
              </a:tabLst>
            </a:pPr>
            <a:r>
              <a:rPr sz="2400" spc="-5" dirty="0">
                <a:latin typeface="Arial"/>
                <a:cs typeface="Arial"/>
              </a:rPr>
              <a:t>Some	capacitors	are	cal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ed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Elect</a:t>
            </a:r>
            <a:r>
              <a:rPr sz="2400" spc="5" dirty="0">
                <a:solidFill>
                  <a:srgbClr val="9900CC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o</a:t>
            </a:r>
            <a:r>
              <a:rPr sz="2400" spc="-15" dirty="0">
                <a:solidFill>
                  <a:srgbClr val="9900CC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ytic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whi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	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2159" y="4780533"/>
            <a:ext cx="80632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03985" algn="l"/>
                <a:tab pos="1811020" algn="l"/>
                <a:tab pos="3388360" algn="l"/>
                <a:tab pos="3964940" algn="l"/>
                <a:tab pos="5490210" algn="l"/>
                <a:tab pos="6592570" algn="l"/>
                <a:tab pos="7320915" algn="l"/>
              </a:tabLst>
            </a:pP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die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lectr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ic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9900CC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9900CC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umini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um	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foil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cond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ctor	</a:t>
            </a:r>
            <a:r>
              <a:rPr sz="2400" spc="-5" dirty="0">
                <a:latin typeface="Arial"/>
                <a:cs typeface="Arial"/>
              </a:rPr>
              <a:t>coated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	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xi</a:t>
            </a:r>
            <a:r>
              <a:rPr sz="2400" spc="5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  </a:t>
            </a:r>
            <a:r>
              <a:rPr sz="2400" spc="-25" dirty="0">
                <a:latin typeface="Arial"/>
                <a:cs typeface="Arial"/>
              </a:rPr>
              <a:t>layer.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12140" y="786129"/>
            <a:ext cx="2444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0" dirty="0">
                <a:latin typeface="Arial"/>
                <a:cs typeface="Arial"/>
              </a:rPr>
              <a:t>1.</a:t>
            </a:r>
            <a:r>
              <a:rPr sz="2800" b="1" i="0" spc="-430" dirty="0">
                <a:latin typeface="Arial"/>
                <a:cs typeface="Arial"/>
              </a:rPr>
              <a:t> </a:t>
            </a:r>
            <a:r>
              <a:rPr sz="2800" b="1" i="0" spc="-5" dirty="0">
                <a:latin typeface="Arial"/>
                <a:cs typeface="Arial"/>
              </a:rPr>
              <a:t>Introduction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989075"/>
            <a:ext cx="8229600" cy="5262880"/>
          </a:xfrm>
          <a:custGeom>
            <a:avLst/>
            <a:gdLst/>
            <a:ahLst/>
            <a:cxnLst/>
            <a:rect l="l" t="t" r="r" b="b"/>
            <a:pathLst>
              <a:path w="8229600" h="5262880">
                <a:moveTo>
                  <a:pt x="0" y="5262372"/>
                </a:moveTo>
                <a:lnTo>
                  <a:pt x="8229600" y="5262372"/>
                </a:lnTo>
                <a:lnTo>
                  <a:pt x="8229600" y="0"/>
                </a:lnTo>
                <a:lnTo>
                  <a:pt x="0" y="0"/>
                </a:lnTo>
                <a:lnTo>
                  <a:pt x="0" y="526237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1014729"/>
            <a:ext cx="8076565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marR="8890" indent="-407034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419100" algn="l"/>
                <a:tab pos="419734" algn="l"/>
                <a:tab pos="4584700" algn="l"/>
                <a:tab pos="6414135" algn="l"/>
              </a:tabLst>
            </a:pPr>
            <a:r>
              <a:rPr sz="2400" spc="-5" dirty="0">
                <a:latin typeface="Arial"/>
                <a:cs typeface="Arial"/>
              </a:rPr>
              <a:t>The electron storing capacity of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capacitor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	</a:t>
            </a:r>
            <a:r>
              <a:rPr sz="2400" dirty="0">
                <a:latin typeface="Arial"/>
                <a:cs typeface="Arial"/>
              </a:rPr>
              <a:t>measured  </a:t>
            </a:r>
            <a:r>
              <a:rPr sz="2400" spc="-5" dirty="0">
                <a:latin typeface="Arial"/>
                <a:cs typeface="Arial"/>
              </a:rPr>
              <a:t>in unit </a:t>
            </a:r>
            <a:r>
              <a:rPr sz="2400" b="1" spc="-5" dirty="0">
                <a:latin typeface="Arial"/>
                <a:cs typeface="Arial"/>
              </a:rPr>
              <a:t>Farads. 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One</a:t>
            </a:r>
            <a:r>
              <a:rPr sz="2400" spc="8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farad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	</a:t>
            </a:r>
            <a:r>
              <a:rPr sz="2400" dirty="0">
                <a:latin typeface="Arial"/>
                <a:cs typeface="Arial"/>
              </a:rPr>
              <a:t>approximately the </a:t>
            </a:r>
            <a:r>
              <a:rPr sz="2400" spc="-5" dirty="0">
                <a:latin typeface="Arial"/>
                <a:cs typeface="Arial"/>
              </a:rPr>
              <a:t>charge  with 6,280,000,000,000,000,000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electrons.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Definition: </a:t>
            </a:r>
            <a:r>
              <a:rPr sz="2400" b="1" spc="-5" dirty="0">
                <a:solidFill>
                  <a:srgbClr val="9900CC"/>
                </a:solidFill>
                <a:latin typeface="Arial"/>
                <a:cs typeface="Arial"/>
              </a:rPr>
              <a:t>Ultracapacitors can </a:t>
            </a:r>
            <a:r>
              <a:rPr sz="2400" b="1" dirty="0">
                <a:solidFill>
                  <a:srgbClr val="9900CC"/>
                </a:solidFill>
                <a:latin typeface="Arial"/>
                <a:cs typeface="Arial"/>
              </a:rPr>
              <a:t>be </a:t>
            </a:r>
            <a:r>
              <a:rPr sz="2400" b="1" spc="-5" dirty="0">
                <a:solidFill>
                  <a:srgbClr val="9900CC"/>
                </a:solidFill>
                <a:latin typeface="Arial"/>
                <a:cs typeface="Arial"/>
              </a:rPr>
              <a:t>defined as a </a:t>
            </a:r>
            <a:r>
              <a:rPr sz="2400" b="1" dirty="0">
                <a:solidFill>
                  <a:srgbClr val="9900CC"/>
                </a:solidFill>
                <a:latin typeface="Arial"/>
                <a:cs typeface="Arial"/>
              </a:rPr>
              <a:t>energy  </a:t>
            </a:r>
            <a:r>
              <a:rPr sz="2400" b="1" spc="-5" dirty="0">
                <a:solidFill>
                  <a:srgbClr val="9900CC"/>
                </a:solidFill>
                <a:latin typeface="Arial"/>
                <a:cs typeface="Arial"/>
              </a:rPr>
              <a:t>storage device that stores energy </a:t>
            </a:r>
            <a:r>
              <a:rPr sz="2400" b="1" dirty="0">
                <a:solidFill>
                  <a:srgbClr val="9900CC"/>
                </a:solidFill>
                <a:latin typeface="Arial"/>
                <a:cs typeface="Arial"/>
              </a:rPr>
              <a:t>electro statically </a:t>
            </a:r>
            <a:r>
              <a:rPr sz="2400" b="1" spc="20" dirty="0">
                <a:solidFill>
                  <a:srgbClr val="9900CC"/>
                </a:solidFill>
                <a:latin typeface="Arial"/>
                <a:cs typeface="Arial"/>
              </a:rPr>
              <a:t>by  </a:t>
            </a:r>
            <a:r>
              <a:rPr sz="2400" b="1" dirty="0">
                <a:solidFill>
                  <a:srgbClr val="9900CC"/>
                </a:solidFill>
                <a:latin typeface="Arial"/>
                <a:cs typeface="Arial"/>
              </a:rPr>
              <a:t>polarising </a:t>
            </a:r>
            <a:r>
              <a:rPr sz="2400" b="1" spc="-5" dirty="0">
                <a:solidFill>
                  <a:srgbClr val="9900CC"/>
                </a:solidFill>
                <a:latin typeface="Arial"/>
                <a:cs typeface="Arial"/>
              </a:rPr>
              <a:t>an electrolytic</a:t>
            </a:r>
            <a:r>
              <a:rPr sz="2400" b="1" spc="-2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900CC"/>
                </a:solidFill>
                <a:latin typeface="Arial"/>
                <a:cs typeface="Arial"/>
              </a:rPr>
              <a:t>solution.</a:t>
            </a:r>
            <a:endParaRPr sz="2400">
              <a:latin typeface="Arial"/>
              <a:cs typeface="Arial"/>
            </a:endParaRPr>
          </a:p>
          <a:p>
            <a:pPr marL="419100" marR="7620" indent="-407034" algn="just">
              <a:lnSpc>
                <a:spcPct val="100000"/>
              </a:lnSpc>
              <a:spcBef>
                <a:spcPts val="1440"/>
              </a:spcBef>
              <a:buChar char="•"/>
              <a:tabLst>
                <a:tab pos="419734" algn="l"/>
              </a:tabLst>
            </a:pPr>
            <a:r>
              <a:rPr sz="2400" dirty="0">
                <a:latin typeface="Arial"/>
                <a:cs typeface="Arial"/>
              </a:rPr>
              <a:t>Unlike </a:t>
            </a:r>
            <a:r>
              <a:rPr sz="2400" spc="-5" dirty="0">
                <a:latin typeface="Arial"/>
                <a:cs typeface="Arial"/>
              </a:rPr>
              <a:t>batteries 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no 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chemical reaction </a:t>
            </a:r>
            <a:r>
              <a:rPr sz="2400" dirty="0">
                <a:latin typeface="Arial"/>
                <a:cs typeface="Arial"/>
              </a:rPr>
              <a:t>takes </a:t>
            </a:r>
            <a:r>
              <a:rPr sz="2400" spc="-5" dirty="0">
                <a:latin typeface="Arial"/>
                <a:cs typeface="Arial"/>
              </a:rPr>
              <a:t>place </a:t>
            </a:r>
            <a:r>
              <a:rPr sz="2400" dirty="0">
                <a:latin typeface="Arial"/>
                <a:cs typeface="Arial"/>
              </a:rPr>
              <a:t>when  </a:t>
            </a:r>
            <a:r>
              <a:rPr sz="2400" spc="-5" dirty="0">
                <a:latin typeface="Arial"/>
                <a:cs typeface="Arial"/>
              </a:rPr>
              <a:t>energy is being 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stored or discharged </a:t>
            </a:r>
            <a:r>
              <a:rPr sz="2400" spc="-5" dirty="0">
                <a:latin typeface="Arial"/>
                <a:cs typeface="Arial"/>
              </a:rPr>
              <a:t>and so  </a:t>
            </a:r>
            <a:r>
              <a:rPr sz="2400" dirty="0">
                <a:latin typeface="Arial"/>
                <a:cs typeface="Arial"/>
              </a:rPr>
              <a:t>ultracapacitors </a:t>
            </a:r>
            <a:r>
              <a:rPr sz="2400" spc="-5" dirty="0">
                <a:latin typeface="Arial"/>
                <a:cs typeface="Arial"/>
              </a:rPr>
              <a:t>can go through 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hundreds 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of thousands of  charging cycles </a:t>
            </a:r>
            <a:r>
              <a:rPr sz="2400" spc="-5" dirty="0">
                <a:latin typeface="Arial"/>
                <a:cs typeface="Arial"/>
              </a:rPr>
              <a:t>with no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degredation.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4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83540" y="5221300"/>
            <a:ext cx="31756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indent="-407034">
              <a:lnSpc>
                <a:spcPct val="100000"/>
              </a:lnSpc>
              <a:spcBef>
                <a:spcPts val="100"/>
              </a:spcBef>
              <a:buChar char="•"/>
              <a:tabLst>
                <a:tab pos="419100" algn="l"/>
                <a:tab pos="419734" algn="l"/>
                <a:tab pos="2720975" algn="l"/>
              </a:tabLst>
            </a:pPr>
            <a:r>
              <a:rPr sz="2400" dirty="0">
                <a:latin typeface="Arial"/>
                <a:cs typeface="Arial"/>
              </a:rPr>
              <a:t>Ultraca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ac</a:t>
            </a:r>
            <a:r>
              <a:rPr sz="2400" spc="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tors	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6410" y="5221300"/>
            <a:ext cx="46596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6930" algn="l"/>
                <a:tab pos="1984375" algn="l"/>
                <a:tab pos="2836545" algn="l"/>
              </a:tabLst>
            </a:pPr>
            <a:r>
              <a:rPr sz="2400" spc="-5" dirty="0">
                <a:latin typeface="Arial"/>
                <a:cs typeface="Arial"/>
              </a:rPr>
              <a:t>also	</a:t>
            </a:r>
            <a:r>
              <a:rPr sz="2400" dirty="0">
                <a:latin typeface="Arial"/>
                <a:cs typeface="Arial"/>
              </a:rPr>
              <a:t>known	</a:t>
            </a:r>
            <a:r>
              <a:rPr sz="2400" spc="-5" dirty="0">
                <a:latin typeface="Arial"/>
                <a:cs typeface="Arial"/>
              </a:rPr>
              <a:t>as	</a:t>
            </a:r>
            <a:r>
              <a:rPr sz="2400" b="1" spc="-5" dirty="0">
                <a:latin typeface="Arial"/>
                <a:cs typeface="Arial"/>
              </a:rPr>
              <a:t>double-layer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0448" y="5587695"/>
            <a:ext cx="4430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capacitors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supercapacitors.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90937" y="2890837"/>
            <a:ext cx="3095625" cy="2752725"/>
            <a:chOff x="3690937" y="2890837"/>
            <a:chExt cx="3095625" cy="2752725"/>
          </a:xfrm>
        </p:grpSpPr>
        <p:sp>
          <p:nvSpPr>
            <p:cNvPr id="3" name="object 3"/>
            <p:cNvSpPr/>
            <p:nvPr/>
          </p:nvSpPr>
          <p:spPr>
            <a:xfrm>
              <a:off x="3695700" y="2895600"/>
              <a:ext cx="3086100" cy="2743200"/>
            </a:xfrm>
            <a:custGeom>
              <a:avLst/>
              <a:gdLst/>
              <a:ahLst/>
              <a:cxnLst/>
              <a:rect l="l" t="t" r="r" b="b"/>
              <a:pathLst>
                <a:path w="3086100" h="2743200">
                  <a:moveTo>
                    <a:pt x="3086100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3086100" y="2743200"/>
                  </a:lnTo>
                  <a:lnTo>
                    <a:pt x="30861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95700" y="2895600"/>
              <a:ext cx="3086100" cy="2743200"/>
            </a:xfrm>
            <a:custGeom>
              <a:avLst/>
              <a:gdLst/>
              <a:ahLst/>
              <a:cxnLst/>
              <a:rect l="l" t="t" r="r" b="b"/>
              <a:pathLst>
                <a:path w="3086100" h="2743200">
                  <a:moveTo>
                    <a:pt x="0" y="2743200"/>
                  </a:moveTo>
                  <a:lnTo>
                    <a:pt x="3086100" y="2743200"/>
                  </a:lnTo>
                  <a:lnTo>
                    <a:pt x="3086100" y="0"/>
                  </a:lnTo>
                  <a:lnTo>
                    <a:pt x="0" y="0"/>
                  </a:lnTo>
                  <a:lnTo>
                    <a:pt x="0" y="27432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7340" y="1321053"/>
            <a:ext cx="8376284" cy="3345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CC0000"/>
                </a:solidFill>
                <a:latin typeface="Arial"/>
                <a:cs typeface="Arial"/>
              </a:rPr>
              <a:t>Principle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Energy is </a:t>
            </a:r>
            <a:r>
              <a:rPr sz="2400" dirty="0">
                <a:latin typeface="Arial"/>
                <a:cs typeface="Arial"/>
              </a:rPr>
              <a:t>stored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ultracapacitor </a:t>
            </a:r>
            <a:r>
              <a:rPr sz="2400" spc="-5" dirty="0">
                <a:latin typeface="Arial"/>
                <a:cs typeface="Arial"/>
              </a:rPr>
              <a:t>by </a:t>
            </a:r>
            <a:r>
              <a:rPr sz="2400" dirty="0">
                <a:latin typeface="Arial"/>
                <a:cs typeface="Arial"/>
              </a:rPr>
              <a:t>polarizing the </a:t>
            </a:r>
            <a:r>
              <a:rPr sz="2400" spc="-5" dirty="0">
                <a:latin typeface="Arial"/>
                <a:cs typeface="Arial"/>
              </a:rPr>
              <a:t>electrolytic  </a:t>
            </a:r>
            <a:r>
              <a:rPr sz="2400" dirty="0">
                <a:latin typeface="Arial"/>
                <a:cs typeface="Arial"/>
              </a:rPr>
              <a:t>solution. </a:t>
            </a:r>
            <a:r>
              <a:rPr sz="2400" spc="-1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charges are separated via electrode –electrolyte  interface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915035" marR="5715635" indent="13335">
              <a:lnSpc>
                <a:spcPts val="432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Current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Collector  Electrolyte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167765">
              <a:lnSpc>
                <a:spcPct val="100000"/>
              </a:lnSpc>
              <a:spcBef>
                <a:spcPts val="1520"/>
              </a:spcBef>
            </a:pPr>
            <a:r>
              <a:rPr sz="1800" spc="-5" dirty="0">
                <a:latin typeface="Arial"/>
                <a:cs typeface="Arial"/>
              </a:rPr>
              <a:t>Separator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9852" y="5464555"/>
            <a:ext cx="1750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Porous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electrode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2175" y="5904687"/>
            <a:ext cx="1746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64832" y="5904687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_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62961" y="2967037"/>
            <a:ext cx="4652645" cy="2981325"/>
            <a:chOff x="2362961" y="2967037"/>
            <a:chExt cx="4652645" cy="2981325"/>
          </a:xfrm>
        </p:grpSpPr>
        <p:sp>
          <p:nvSpPr>
            <p:cNvPr id="10" name="object 10"/>
            <p:cNvSpPr/>
            <p:nvPr/>
          </p:nvSpPr>
          <p:spPr>
            <a:xfrm>
              <a:off x="3521963" y="2971800"/>
              <a:ext cx="231648" cy="2971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21963" y="2971800"/>
              <a:ext cx="231775" cy="2971800"/>
            </a:xfrm>
            <a:custGeom>
              <a:avLst/>
              <a:gdLst/>
              <a:ahLst/>
              <a:cxnLst/>
              <a:rect l="l" t="t" r="r" b="b"/>
              <a:pathLst>
                <a:path w="231775" h="2971800">
                  <a:moveTo>
                    <a:pt x="0" y="2971800"/>
                  </a:moveTo>
                  <a:lnTo>
                    <a:pt x="231648" y="2971800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29718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7227" y="2971800"/>
              <a:ext cx="233172" cy="2971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7227" y="2971800"/>
              <a:ext cx="233679" cy="2971800"/>
            </a:xfrm>
            <a:custGeom>
              <a:avLst/>
              <a:gdLst/>
              <a:ahLst/>
              <a:cxnLst/>
              <a:rect l="l" t="t" r="r" b="b"/>
              <a:pathLst>
                <a:path w="233679" h="2971800">
                  <a:moveTo>
                    <a:pt x="0" y="2971800"/>
                  </a:moveTo>
                  <a:lnTo>
                    <a:pt x="233172" y="2971800"/>
                  </a:lnTo>
                  <a:lnTo>
                    <a:pt x="233172" y="0"/>
                  </a:lnTo>
                  <a:lnTo>
                    <a:pt x="0" y="0"/>
                  </a:lnTo>
                  <a:lnTo>
                    <a:pt x="0" y="29718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49595" y="2971800"/>
              <a:ext cx="233172" cy="2971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49595" y="2971800"/>
              <a:ext cx="233679" cy="2971800"/>
            </a:xfrm>
            <a:custGeom>
              <a:avLst/>
              <a:gdLst/>
              <a:ahLst/>
              <a:cxnLst/>
              <a:rect l="l" t="t" r="r" b="b"/>
              <a:pathLst>
                <a:path w="233679" h="2971800">
                  <a:moveTo>
                    <a:pt x="0" y="2971800"/>
                  </a:moveTo>
                  <a:lnTo>
                    <a:pt x="233172" y="2971800"/>
                  </a:lnTo>
                  <a:lnTo>
                    <a:pt x="233172" y="0"/>
                  </a:lnTo>
                  <a:lnTo>
                    <a:pt x="0" y="0"/>
                  </a:lnTo>
                  <a:lnTo>
                    <a:pt x="0" y="29718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78005" y="3131629"/>
              <a:ext cx="1481709" cy="28167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91561" y="2967037"/>
              <a:ext cx="2562796" cy="29813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62962" y="4671567"/>
              <a:ext cx="3023870" cy="1151255"/>
            </a:xfrm>
            <a:custGeom>
              <a:avLst/>
              <a:gdLst/>
              <a:ahLst/>
              <a:cxnLst/>
              <a:rect l="l" t="t" r="r" b="b"/>
              <a:pathLst>
                <a:path w="3023870" h="1151254">
                  <a:moveTo>
                    <a:pt x="1856232" y="1108202"/>
                  </a:moveTo>
                  <a:lnTo>
                    <a:pt x="1827657" y="1093914"/>
                  </a:lnTo>
                  <a:lnTo>
                    <a:pt x="1770507" y="1065339"/>
                  </a:lnTo>
                  <a:lnTo>
                    <a:pt x="1770507" y="1093914"/>
                  </a:lnTo>
                  <a:lnTo>
                    <a:pt x="228600" y="1093914"/>
                  </a:lnTo>
                  <a:lnTo>
                    <a:pt x="228600" y="1122489"/>
                  </a:lnTo>
                  <a:lnTo>
                    <a:pt x="1770507" y="1122489"/>
                  </a:lnTo>
                  <a:lnTo>
                    <a:pt x="1770507" y="1151064"/>
                  </a:lnTo>
                  <a:lnTo>
                    <a:pt x="1827657" y="1122489"/>
                  </a:lnTo>
                  <a:lnTo>
                    <a:pt x="1856232" y="1108202"/>
                  </a:lnTo>
                  <a:close/>
                </a:path>
                <a:path w="3023870" h="1151254">
                  <a:moveTo>
                    <a:pt x="3023616" y="42926"/>
                  </a:moveTo>
                  <a:lnTo>
                    <a:pt x="2994952" y="28575"/>
                  </a:lnTo>
                  <a:lnTo>
                    <a:pt x="2937891" y="0"/>
                  </a:lnTo>
                  <a:lnTo>
                    <a:pt x="2937891" y="28575"/>
                  </a:lnTo>
                  <a:lnTo>
                    <a:pt x="0" y="28575"/>
                  </a:lnTo>
                  <a:lnTo>
                    <a:pt x="0" y="57150"/>
                  </a:lnTo>
                  <a:lnTo>
                    <a:pt x="2937891" y="57150"/>
                  </a:lnTo>
                  <a:lnTo>
                    <a:pt x="2937891" y="85725"/>
                  </a:lnTo>
                  <a:lnTo>
                    <a:pt x="2995117" y="57150"/>
                  </a:lnTo>
                  <a:lnTo>
                    <a:pt x="3023616" y="429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42825" y="2967037"/>
              <a:ext cx="241173" cy="174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48849" y="5112829"/>
              <a:ext cx="242697" cy="1756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78005" y="2967037"/>
              <a:ext cx="241173" cy="1741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11661" y="3131629"/>
              <a:ext cx="242697" cy="17564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07645" y="2967037"/>
              <a:ext cx="242696" cy="17411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83540" y="876680"/>
            <a:ext cx="6590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2605" algn="l"/>
              </a:tabLst>
            </a:pPr>
            <a:r>
              <a:rPr sz="2800" b="1" i="0" dirty="0">
                <a:latin typeface="Arial"/>
                <a:cs typeface="Arial"/>
              </a:rPr>
              <a:t>2.	</a:t>
            </a:r>
            <a:r>
              <a:rPr sz="2800" b="1" i="0" spc="-5" dirty="0">
                <a:latin typeface="Arial"/>
                <a:cs typeface="Arial"/>
              </a:rPr>
              <a:t>Principle, </a:t>
            </a:r>
            <a:r>
              <a:rPr sz="2800" b="1" i="0" dirty="0">
                <a:latin typeface="Arial"/>
                <a:cs typeface="Arial"/>
              </a:rPr>
              <a:t>construction </a:t>
            </a:r>
            <a:r>
              <a:rPr sz="2800" b="1" i="0" spc="-5" dirty="0">
                <a:latin typeface="Arial"/>
                <a:cs typeface="Arial"/>
              </a:rPr>
              <a:t>and</a:t>
            </a:r>
            <a:r>
              <a:rPr sz="2800" b="1" i="0" spc="45" dirty="0">
                <a:latin typeface="Arial"/>
                <a:cs typeface="Arial"/>
              </a:rPr>
              <a:t> </a:t>
            </a:r>
            <a:r>
              <a:rPr sz="2800" b="1" i="0" spc="-5" dirty="0">
                <a:latin typeface="Arial"/>
                <a:cs typeface="Arial"/>
              </a:rPr>
              <a:t>working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90"/>
              </a:spcBef>
            </a:pPr>
            <a:r>
              <a:rPr sz="4000" i="0" spc="-10" dirty="0">
                <a:solidFill>
                  <a:srgbClr val="000000"/>
                </a:solidFill>
                <a:latin typeface="Arial"/>
                <a:cs typeface="Arial"/>
              </a:rPr>
              <a:t>ULTRA </a:t>
            </a:r>
            <a:r>
              <a:rPr sz="4000" i="0" spc="-5" dirty="0">
                <a:solidFill>
                  <a:srgbClr val="000000"/>
                </a:solidFill>
                <a:latin typeface="Arial"/>
                <a:cs typeface="Arial"/>
              </a:rPr>
              <a:t>CAPACITOR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1676400"/>
            <a:ext cx="73152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787908"/>
            <a:ext cx="8763000" cy="3022600"/>
          </a:xfrm>
          <a:custGeom>
            <a:avLst/>
            <a:gdLst/>
            <a:ahLst/>
            <a:cxnLst/>
            <a:rect l="l" t="t" r="r" b="b"/>
            <a:pathLst>
              <a:path w="8763000" h="3022600">
                <a:moveTo>
                  <a:pt x="0" y="3022092"/>
                </a:moveTo>
                <a:lnTo>
                  <a:pt x="8763000" y="3022092"/>
                </a:lnTo>
                <a:lnTo>
                  <a:pt x="8763000" y="0"/>
                </a:lnTo>
                <a:lnTo>
                  <a:pt x="0" y="0"/>
                </a:lnTo>
                <a:lnTo>
                  <a:pt x="0" y="302209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Construction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2093467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3008121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100"/>
              </a:spcBef>
              <a:buChar char="•"/>
              <a:tabLst>
                <a:tab pos="927100" algn="l"/>
                <a:tab pos="927735" algn="l"/>
              </a:tabLst>
            </a:pPr>
            <a:r>
              <a:rPr dirty="0">
                <a:solidFill>
                  <a:srgbClr val="000000"/>
                </a:solidFill>
              </a:rPr>
              <a:t>Ultracapacitor </a:t>
            </a:r>
            <a:r>
              <a:rPr spc="-5" dirty="0">
                <a:solidFill>
                  <a:srgbClr val="000000"/>
                </a:solidFill>
              </a:rPr>
              <a:t>consist of </a:t>
            </a:r>
            <a:r>
              <a:rPr dirty="0">
                <a:solidFill>
                  <a:srgbClr val="000000"/>
                </a:solidFill>
              </a:rPr>
              <a:t>a </a:t>
            </a:r>
            <a:r>
              <a:rPr spc="-5" dirty="0"/>
              <a:t>porous electrode,</a:t>
            </a:r>
            <a:r>
              <a:rPr spc="-15" dirty="0"/>
              <a:t> </a:t>
            </a:r>
            <a:r>
              <a:rPr spc="-5" dirty="0"/>
              <a:t>electrolyte</a:t>
            </a: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and a </a:t>
            </a:r>
            <a:r>
              <a:rPr dirty="0"/>
              <a:t>current </a:t>
            </a:r>
            <a:r>
              <a:rPr spc="-5" dirty="0"/>
              <a:t>collector </a:t>
            </a:r>
            <a:r>
              <a:rPr dirty="0">
                <a:solidFill>
                  <a:srgbClr val="000000"/>
                </a:solidFill>
              </a:rPr>
              <a:t>(metal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plates).</a:t>
            </a:r>
          </a:p>
          <a:p>
            <a:pPr marL="927100" marR="5715">
              <a:lnSpc>
                <a:spcPct val="100000"/>
              </a:lnSpc>
              <a:spcBef>
                <a:spcPts val="1440"/>
              </a:spcBef>
              <a:tabLst>
                <a:tab pos="1892935" algn="l"/>
                <a:tab pos="2283460" algn="l"/>
                <a:tab pos="2623185" algn="l"/>
                <a:tab pos="4336415" algn="l"/>
                <a:tab pos="5284470" algn="l"/>
                <a:tab pos="6877050" algn="l"/>
                <a:tab pos="8081645" algn="l"/>
              </a:tabLst>
            </a:pPr>
            <a:r>
              <a:rPr spc="-5" dirty="0">
                <a:solidFill>
                  <a:srgbClr val="000000"/>
                </a:solidFill>
              </a:rPr>
              <a:t>Th</a:t>
            </a:r>
            <a:r>
              <a:rPr spc="-15" dirty="0">
                <a:solidFill>
                  <a:srgbClr val="000000"/>
                </a:solidFill>
              </a:rPr>
              <a:t>e</a:t>
            </a:r>
            <a:r>
              <a:rPr spc="-5" dirty="0">
                <a:solidFill>
                  <a:srgbClr val="000000"/>
                </a:solidFill>
              </a:rPr>
              <a:t>re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spc="-10" dirty="0">
                <a:solidFill>
                  <a:srgbClr val="000000"/>
                </a:solidFill>
              </a:rPr>
              <a:t>i</a:t>
            </a:r>
            <a:r>
              <a:rPr spc="-5" dirty="0">
                <a:solidFill>
                  <a:srgbClr val="000000"/>
                </a:solidFill>
              </a:rPr>
              <a:t>s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spc="-5" dirty="0">
                <a:solidFill>
                  <a:srgbClr val="000000"/>
                </a:solidFill>
              </a:rPr>
              <a:t>a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dirty="0"/>
              <a:t>m</a:t>
            </a:r>
            <a:r>
              <a:rPr spc="-5" dirty="0"/>
              <a:t>embran</a:t>
            </a:r>
            <a:r>
              <a:rPr spc="-10" dirty="0"/>
              <a:t>e</a:t>
            </a:r>
            <a:r>
              <a:rPr dirty="0">
                <a:solidFill>
                  <a:srgbClr val="000000"/>
                </a:solidFill>
              </a:rPr>
              <a:t>,	</a:t>
            </a:r>
            <a:r>
              <a:rPr spc="-5" dirty="0">
                <a:solidFill>
                  <a:srgbClr val="000000"/>
                </a:solidFill>
              </a:rPr>
              <a:t>w</a:t>
            </a:r>
            <a:r>
              <a:rPr spc="-15" dirty="0">
                <a:solidFill>
                  <a:srgbClr val="000000"/>
                </a:solidFill>
              </a:rPr>
              <a:t>h</a:t>
            </a:r>
            <a:r>
              <a:rPr spc="-5" dirty="0">
                <a:solidFill>
                  <a:srgbClr val="000000"/>
                </a:solidFill>
              </a:rPr>
              <a:t>ich</a:t>
            </a:r>
            <a:r>
              <a:rPr dirty="0">
                <a:solidFill>
                  <a:srgbClr val="000000"/>
                </a:solidFill>
              </a:rPr>
              <a:t>	separates,	</a:t>
            </a:r>
            <a:r>
              <a:rPr spc="-5" dirty="0">
                <a:solidFill>
                  <a:srgbClr val="000000"/>
                </a:solidFill>
              </a:rPr>
              <a:t>po</a:t>
            </a:r>
            <a:r>
              <a:rPr spc="5" dirty="0">
                <a:solidFill>
                  <a:srgbClr val="000000"/>
                </a:solidFill>
              </a:rPr>
              <a:t>s</a:t>
            </a:r>
            <a:r>
              <a:rPr spc="-5" dirty="0">
                <a:solidFill>
                  <a:srgbClr val="000000"/>
                </a:solidFill>
              </a:rPr>
              <a:t>itive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spc="-5" dirty="0">
                <a:solidFill>
                  <a:srgbClr val="000000"/>
                </a:solidFill>
              </a:rPr>
              <a:t>and  negative plated is called</a:t>
            </a:r>
            <a:r>
              <a:rPr spc="7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separator.</a:t>
            </a:r>
          </a:p>
          <a:p>
            <a:pPr marL="927100" marR="5715">
              <a:lnSpc>
                <a:spcPct val="100000"/>
              </a:lnSpc>
              <a:spcBef>
                <a:spcPts val="1440"/>
              </a:spcBef>
            </a:pPr>
            <a:r>
              <a:rPr spc="-5" dirty="0">
                <a:solidFill>
                  <a:srgbClr val="000000"/>
                </a:solidFill>
              </a:rPr>
              <a:t>The </a:t>
            </a:r>
            <a:r>
              <a:rPr dirty="0">
                <a:solidFill>
                  <a:srgbClr val="000000"/>
                </a:solidFill>
              </a:rPr>
              <a:t>following diagram </a:t>
            </a:r>
            <a:r>
              <a:rPr spc="-5" dirty="0">
                <a:solidFill>
                  <a:srgbClr val="000000"/>
                </a:solidFill>
              </a:rPr>
              <a:t>shows the ultracapacitor module  by arranging the individual</a:t>
            </a:r>
            <a:r>
              <a:rPr spc="7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cell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591561" y="3947286"/>
            <a:ext cx="4191000" cy="2239010"/>
            <a:chOff x="2591561" y="3947286"/>
            <a:chExt cx="4191000" cy="2239010"/>
          </a:xfrm>
        </p:grpSpPr>
        <p:sp>
          <p:nvSpPr>
            <p:cNvPr id="8" name="object 8"/>
            <p:cNvSpPr/>
            <p:nvPr/>
          </p:nvSpPr>
          <p:spPr>
            <a:xfrm>
              <a:off x="4382833" y="4422457"/>
              <a:ext cx="606932" cy="17545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87595" y="4427219"/>
              <a:ext cx="597535" cy="1706880"/>
            </a:xfrm>
            <a:custGeom>
              <a:avLst/>
              <a:gdLst/>
              <a:ahLst/>
              <a:cxnLst/>
              <a:rect l="l" t="t" r="r" b="b"/>
              <a:pathLst>
                <a:path w="597535" h="1706879">
                  <a:moveTo>
                    <a:pt x="0" y="0"/>
                  </a:moveTo>
                  <a:lnTo>
                    <a:pt x="597407" y="0"/>
                  </a:lnTo>
                </a:path>
                <a:path w="597535" h="1706879">
                  <a:moveTo>
                    <a:pt x="0" y="1706879"/>
                  </a:moveTo>
                  <a:lnTo>
                    <a:pt x="597407" y="170687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06433" y="4422457"/>
              <a:ext cx="606932" cy="17545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11195" y="4427219"/>
              <a:ext cx="597535" cy="1744980"/>
            </a:xfrm>
            <a:custGeom>
              <a:avLst/>
              <a:gdLst/>
              <a:ahLst/>
              <a:cxnLst/>
              <a:rect l="l" t="t" r="r" b="b"/>
              <a:pathLst>
                <a:path w="597535" h="1744979">
                  <a:moveTo>
                    <a:pt x="0" y="0"/>
                  </a:moveTo>
                  <a:lnTo>
                    <a:pt x="597407" y="0"/>
                  </a:lnTo>
                </a:path>
                <a:path w="597535" h="1744979">
                  <a:moveTo>
                    <a:pt x="0" y="1744979"/>
                  </a:moveTo>
                  <a:lnTo>
                    <a:pt x="597407" y="174497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11957" y="3963161"/>
              <a:ext cx="0" cy="464820"/>
            </a:xfrm>
            <a:custGeom>
              <a:avLst/>
              <a:gdLst/>
              <a:ahLst/>
              <a:cxnLst/>
              <a:rect l="l" t="t" r="r" b="b"/>
              <a:pathLst>
                <a:path h="464820">
                  <a:moveTo>
                    <a:pt x="0" y="464819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91561" y="3963161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59233" y="4422457"/>
              <a:ext cx="606932" cy="17545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63996" y="4427219"/>
              <a:ext cx="597535" cy="1744980"/>
            </a:xfrm>
            <a:custGeom>
              <a:avLst/>
              <a:gdLst/>
              <a:ahLst/>
              <a:cxnLst/>
              <a:rect l="l" t="t" r="r" b="b"/>
              <a:pathLst>
                <a:path w="597534" h="1744979">
                  <a:moveTo>
                    <a:pt x="0" y="0"/>
                  </a:moveTo>
                  <a:lnTo>
                    <a:pt x="597407" y="0"/>
                  </a:lnTo>
                </a:path>
                <a:path w="597534" h="1744979">
                  <a:moveTo>
                    <a:pt x="0" y="1744979"/>
                  </a:moveTo>
                  <a:lnTo>
                    <a:pt x="597407" y="174497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62165" y="3963161"/>
              <a:ext cx="0" cy="464820"/>
            </a:xfrm>
            <a:custGeom>
              <a:avLst/>
              <a:gdLst/>
              <a:ahLst/>
              <a:cxnLst/>
              <a:rect l="l" t="t" r="r" b="b"/>
              <a:pathLst>
                <a:path h="464820">
                  <a:moveTo>
                    <a:pt x="0" y="464819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43294" y="3963161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21033" y="4422457"/>
              <a:ext cx="606932" cy="17545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25795" y="4427219"/>
              <a:ext cx="597535" cy="1744980"/>
            </a:xfrm>
            <a:custGeom>
              <a:avLst/>
              <a:gdLst/>
              <a:ahLst/>
              <a:cxnLst/>
              <a:rect l="l" t="t" r="r" b="b"/>
              <a:pathLst>
                <a:path w="597535" h="1744979">
                  <a:moveTo>
                    <a:pt x="0" y="1744979"/>
                  </a:moveTo>
                  <a:lnTo>
                    <a:pt x="597407" y="1744979"/>
                  </a:lnTo>
                </a:path>
                <a:path w="597535" h="1744979">
                  <a:moveTo>
                    <a:pt x="0" y="0"/>
                  </a:moveTo>
                  <a:lnTo>
                    <a:pt x="59740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44633" y="4422457"/>
              <a:ext cx="606932" cy="17545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11957" y="6165341"/>
              <a:ext cx="3950335" cy="0"/>
            </a:xfrm>
            <a:custGeom>
              <a:avLst/>
              <a:gdLst/>
              <a:ahLst/>
              <a:cxnLst/>
              <a:rect l="l" t="t" r="r" b="b"/>
              <a:pathLst>
                <a:path w="3950334">
                  <a:moveTo>
                    <a:pt x="0" y="0"/>
                  </a:moveTo>
                  <a:lnTo>
                    <a:pt x="3950208" y="0"/>
                  </a:lnTo>
                </a:path>
              </a:pathLst>
            </a:custGeom>
            <a:ln w="412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27197" y="4449317"/>
              <a:ext cx="3919854" cy="0"/>
            </a:xfrm>
            <a:custGeom>
              <a:avLst/>
              <a:gdLst/>
              <a:ahLst/>
              <a:cxnLst/>
              <a:rect l="l" t="t" r="r" b="b"/>
              <a:pathLst>
                <a:path w="3919854">
                  <a:moveTo>
                    <a:pt x="0" y="0"/>
                  </a:moveTo>
                  <a:lnTo>
                    <a:pt x="3919728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920110" y="4055109"/>
            <a:ext cx="190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  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7</a:t>
            </a:fld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3669538" y="4055109"/>
            <a:ext cx="190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  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84370" y="4055109"/>
            <a:ext cx="190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  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60034" y="4055109"/>
            <a:ext cx="190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  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10732" y="4055109"/>
            <a:ext cx="190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  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7949" y="5057647"/>
            <a:ext cx="2208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Ultracapacitor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stack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60194" y="4064889"/>
            <a:ext cx="1746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61429" y="3912489"/>
            <a:ext cx="196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--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990600"/>
            <a:ext cx="8839200" cy="5213985"/>
          </a:xfrm>
          <a:custGeom>
            <a:avLst/>
            <a:gdLst/>
            <a:ahLst/>
            <a:cxnLst/>
            <a:rect l="l" t="t" r="r" b="b"/>
            <a:pathLst>
              <a:path w="8839200" h="5213985">
                <a:moveTo>
                  <a:pt x="0" y="5213604"/>
                </a:moveTo>
                <a:lnTo>
                  <a:pt x="8839200" y="5213604"/>
                </a:lnTo>
                <a:lnTo>
                  <a:pt x="8839200" y="0"/>
                </a:lnTo>
                <a:lnTo>
                  <a:pt x="0" y="0"/>
                </a:lnTo>
                <a:lnTo>
                  <a:pt x="0" y="521360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1016253"/>
            <a:ext cx="8682355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CC0000"/>
                </a:solidFill>
                <a:latin typeface="Arial"/>
                <a:cs typeface="Arial"/>
              </a:rPr>
              <a:t>Working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477520" indent="-464820">
              <a:lnSpc>
                <a:spcPct val="100000"/>
              </a:lnSpc>
              <a:buChar char="•"/>
              <a:tabLst>
                <a:tab pos="476884" algn="l"/>
                <a:tab pos="477520" algn="l"/>
              </a:tabLst>
            </a:pPr>
            <a:r>
              <a:rPr sz="2400" spc="-5" dirty="0">
                <a:latin typeface="Arial"/>
                <a:cs typeface="Arial"/>
              </a:rPr>
              <a:t>There </a:t>
            </a:r>
            <a:r>
              <a:rPr sz="2400" dirty="0">
                <a:latin typeface="Arial"/>
                <a:cs typeface="Arial"/>
              </a:rPr>
              <a:t>are two 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carbon sheet </a:t>
            </a:r>
            <a:r>
              <a:rPr sz="2400" spc="-5" dirty="0">
                <a:latin typeface="Arial"/>
                <a:cs typeface="Arial"/>
              </a:rPr>
              <a:t>separated by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separator.</a:t>
            </a:r>
            <a:endParaRPr sz="2400">
              <a:latin typeface="Arial"/>
              <a:cs typeface="Arial"/>
            </a:endParaRPr>
          </a:p>
          <a:p>
            <a:pPr marL="476884" marR="5080" indent="-464820">
              <a:lnSpc>
                <a:spcPct val="100000"/>
              </a:lnSpc>
              <a:spcBef>
                <a:spcPts val="1440"/>
              </a:spcBef>
              <a:buChar char="•"/>
              <a:tabLst>
                <a:tab pos="476884" algn="l"/>
                <a:tab pos="477520" algn="l"/>
                <a:tab pos="1161415" algn="l"/>
                <a:tab pos="2898140" algn="l"/>
                <a:tab pos="3601720" algn="l"/>
                <a:tab pos="4015104" algn="l"/>
                <a:tab pos="5107940" algn="l"/>
                <a:tab pos="6013450" algn="l"/>
                <a:tab pos="6392545" algn="l"/>
                <a:tab pos="7296784" algn="l"/>
                <a:tab pos="7694295" algn="l"/>
                <a:tab pos="8499475" algn="l"/>
              </a:tabLst>
            </a:pPr>
            <a:r>
              <a:rPr sz="2400" spc="-5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	</a:t>
            </a:r>
            <a:r>
              <a:rPr sz="2400" spc="-5" dirty="0">
                <a:latin typeface="Arial"/>
                <a:cs typeface="Arial"/>
              </a:rPr>
              <a:t>geomet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ic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ize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</a:t>
            </a:r>
            <a:r>
              <a:rPr sz="2400" spc="-5" dirty="0">
                <a:latin typeface="Arial"/>
                <a:cs typeface="Arial"/>
              </a:rPr>
              <a:t>carbon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sheet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	t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ken</a:t>
            </a:r>
            <a:r>
              <a:rPr sz="2400" dirty="0">
                <a:latin typeface="Arial"/>
                <a:cs typeface="Arial"/>
              </a:rPr>
              <a:t>	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ch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  way </a:t>
            </a:r>
            <a:r>
              <a:rPr sz="2400" dirty="0">
                <a:latin typeface="Arial"/>
                <a:cs typeface="Arial"/>
              </a:rPr>
              <a:t>that they </a:t>
            </a:r>
            <a:r>
              <a:rPr sz="2400" spc="-5" dirty="0">
                <a:latin typeface="Arial"/>
                <a:cs typeface="Arial"/>
              </a:rPr>
              <a:t>have a </a:t>
            </a:r>
            <a:r>
              <a:rPr sz="2400" dirty="0">
                <a:latin typeface="Arial"/>
                <a:cs typeface="Arial"/>
              </a:rPr>
              <a:t>very 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high surface</a:t>
            </a:r>
            <a:r>
              <a:rPr sz="2400" spc="1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area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8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31140" y="3211195"/>
            <a:ext cx="8680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7520" indent="-464820">
              <a:lnSpc>
                <a:spcPct val="100000"/>
              </a:lnSpc>
              <a:spcBef>
                <a:spcPts val="100"/>
              </a:spcBef>
              <a:buChar char="•"/>
              <a:tabLst>
                <a:tab pos="476884" algn="l"/>
                <a:tab pos="477520" algn="l"/>
                <a:tab pos="1204595" algn="l"/>
                <a:tab pos="2204085" algn="l"/>
                <a:tab pos="3338195" algn="l"/>
                <a:tab pos="4470400" algn="l"/>
                <a:tab pos="5165725" algn="l"/>
                <a:tab pos="6043930" algn="l"/>
                <a:tab pos="6939915" algn="l"/>
                <a:tab pos="8072755" algn="l"/>
              </a:tabLst>
            </a:pPr>
            <a:r>
              <a:rPr sz="2400" spc="-5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	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	</a:t>
            </a:r>
            <a:r>
              <a:rPr sz="2400" spc="-5" dirty="0">
                <a:latin typeface="Arial"/>
                <a:cs typeface="Arial"/>
              </a:rPr>
              <a:t>porous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5" dirty="0">
                <a:solidFill>
                  <a:srgbClr val="9900CC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arbon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can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5" dirty="0">
                <a:solidFill>
                  <a:srgbClr val="9900CC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tor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m</a:t>
            </a:r>
            <a:r>
              <a:rPr sz="2400" spc="-15" dirty="0">
                <a:solidFill>
                  <a:srgbClr val="9900CC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re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en</a:t>
            </a:r>
            <a:r>
              <a:rPr sz="2400" spc="-15" dirty="0">
                <a:solidFill>
                  <a:srgbClr val="9900CC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rgy</a:t>
            </a:r>
            <a:r>
              <a:rPr sz="2400" dirty="0">
                <a:solidFill>
                  <a:srgbClr val="9900CC"/>
                </a:solidFill>
                <a:latin typeface="Arial"/>
                <a:cs typeface="Arial"/>
              </a:rPr>
              <a:t>	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3394328"/>
            <a:ext cx="8682990" cy="240347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76884">
              <a:lnSpc>
                <a:spcPct val="100000"/>
              </a:lnSpc>
              <a:spcBef>
                <a:spcPts val="1540"/>
              </a:spcBef>
            </a:pPr>
            <a:r>
              <a:rPr sz="2400" spc="-5" dirty="0">
                <a:latin typeface="Arial"/>
                <a:cs typeface="Arial"/>
              </a:rPr>
              <a:t>any other electrolytic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capacitor.</a:t>
            </a:r>
            <a:endParaRPr sz="2400">
              <a:latin typeface="Arial"/>
              <a:cs typeface="Arial"/>
            </a:endParaRPr>
          </a:p>
          <a:p>
            <a:pPr marL="476884" marR="5080" indent="-464820">
              <a:lnSpc>
                <a:spcPct val="100000"/>
              </a:lnSpc>
              <a:spcBef>
                <a:spcPts val="1440"/>
              </a:spcBef>
              <a:buChar char="•"/>
              <a:tabLst>
                <a:tab pos="476884" algn="l"/>
                <a:tab pos="477520" algn="l"/>
                <a:tab pos="1450975" algn="l"/>
                <a:tab pos="2052955" algn="l"/>
                <a:tab pos="3213100" algn="l"/>
                <a:tab pos="3612515" algn="l"/>
                <a:tab pos="4773930" algn="l"/>
                <a:tab pos="5205730" algn="l"/>
                <a:tab pos="6417310" algn="l"/>
                <a:tab pos="7342505" algn="l"/>
                <a:tab pos="7671434" algn="l"/>
              </a:tabLst>
            </a:pPr>
            <a:r>
              <a:rPr sz="2400" spc="-5" dirty="0">
                <a:latin typeface="Arial"/>
                <a:cs typeface="Arial"/>
              </a:rPr>
              <a:t>When	the	voltage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ap</a:t>
            </a:r>
            <a:r>
              <a:rPr sz="2400" spc="-15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lied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	</a:t>
            </a:r>
            <a:r>
              <a:rPr sz="2400" spc="-5" dirty="0">
                <a:latin typeface="Arial"/>
                <a:cs typeface="Arial"/>
              </a:rPr>
              <a:t>pos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ti</a:t>
            </a:r>
            <a:r>
              <a:rPr sz="2400" spc="5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plat</a:t>
            </a:r>
            <a:r>
              <a:rPr sz="2400" dirty="0">
                <a:latin typeface="Arial"/>
                <a:cs typeface="Arial"/>
              </a:rPr>
              <a:t>e,	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	</a:t>
            </a:r>
            <a:r>
              <a:rPr sz="2400" spc="-2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ttracts  </a:t>
            </a:r>
            <a:r>
              <a:rPr sz="2400" spc="-5" dirty="0">
                <a:latin typeface="Arial"/>
                <a:cs typeface="Arial"/>
              </a:rPr>
              <a:t>negative ions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electrolyte.</a:t>
            </a:r>
            <a:endParaRPr sz="2400">
              <a:latin typeface="Arial"/>
              <a:cs typeface="Arial"/>
            </a:endParaRPr>
          </a:p>
          <a:p>
            <a:pPr marL="477520" indent="-464820">
              <a:lnSpc>
                <a:spcPct val="100000"/>
              </a:lnSpc>
              <a:spcBef>
                <a:spcPts val="1440"/>
              </a:spcBef>
              <a:buChar char="•"/>
              <a:tabLst>
                <a:tab pos="476884" algn="l"/>
                <a:tab pos="477520" algn="l"/>
                <a:tab pos="1437640" algn="l"/>
                <a:tab pos="2025650" algn="l"/>
                <a:tab pos="3173730" algn="l"/>
                <a:tab pos="3557904" algn="l"/>
                <a:tab pos="4706620" algn="l"/>
                <a:tab pos="5126355" algn="l"/>
                <a:tab pos="6442710" algn="l"/>
                <a:tab pos="7354570" algn="l"/>
                <a:tab pos="7670165" algn="l"/>
              </a:tabLst>
            </a:pPr>
            <a:r>
              <a:rPr sz="2400" dirty="0">
                <a:latin typeface="Arial"/>
                <a:cs typeface="Arial"/>
              </a:rPr>
              <a:t>When	the	voltage	</a:t>
            </a:r>
            <a:r>
              <a:rPr sz="2400" spc="-5" dirty="0">
                <a:latin typeface="Arial"/>
                <a:cs typeface="Arial"/>
              </a:rPr>
              <a:t>is	</a:t>
            </a:r>
            <a:r>
              <a:rPr sz="2400" dirty="0">
                <a:latin typeface="Arial"/>
                <a:cs typeface="Arial"/>
              </a:rPr>
              <a:t>applied	to	</a:t>
            </a:r>
            <a:r>
              <a:rPr sz="2400" spc="-5" dirty="0">
                <a:latin typeface="Arial"/>
                <a:cs typeface="Arial"/>
              </a:rPr>
              <a:t>negative	</a:t>
            </a:r>
            <a:r>
              <a:rPr sz="2400" dirty="0">
                <a:latin typeface="Arial"/>
                <a:cs typeface="Arial"/>
              </a:rPr>
              <a:t>plate,	</a:t>
            </a:r>
            <a:r>
              <a:rPr sz="2400" spc="-5" dirty="0">
                <a:latin typeface="Arial"/>
                <a:cs typeface="Arial"/>
              </a:rPr>
              <a:t>it	attracts</a:t>
            </a:r>
            <a:endParaRPr sz="2400">
              <a:latin typeface="Arial"/>
              <a:cs typeface="Arial"/>
            </a:endParaRPr>
          </a:p>
          <a:p>
            <a:pPr marL="476884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positive ions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electrolyte.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914400"/>
            <a:ext cx="8763000" cy="5245735"/>
          </a:xfrm>
          <a:custGeom>
            <a:avLst/>
            <a:gdLst/>
            <a:ahLst/>
            <a:cxnLst/>
            <a:rect l="l" t="t" r="r" b="b"/>
            <a:pathLst>
              <a:path w="8763000" h="5245735">
                <a:moveTo>
                  <a:pt x="0" y="5245608"/>
                </a:moveTo>
                <a:lnTo>
                  <a:pt x="8763000" y="5245608"/>
                </a:lnTo>
                <a:lnTo>
                  <a:pt x="8763000" y="0"/>
                </a:lnTo>
                <a:lnTo>
                  <a:pt x="0" y="0"/>
                </a:lnTo>
                <a:lnTo>
                  <a:pt x="0" y="524560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940053"/>
            <a:ext cx="86156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 marR="5080" indent="-291465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04165" algn="l"/>
              </a:tabLst>
            </a:pPr>
            <a:r>
              <a:rPr sz="2400" spc="-5" dirty="0">
                <a:latin typeface="Arial"/>
                <a:cs typeface="Arial"/>
              </a:rPr>
              <a:t>Therefore, there is a 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formation of a layer of ions </a:t>
            </a:r>
            <a:r>
              <a:rPr sz="2400" spc="-5" dirty="0">
                <a:latin typeface="Arial"/>
                <a:cs typeface="Arial"/>
              </a:rPr>
              <a:t>on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both side of plate. This is called ‘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Double </a:t>
            </a:r>
            <a:r>
              <a:rPr sz="2400" spc="10" dirty="0">
                <a:solidFill>
                  <a:srgbClr val="9900CC"/>
                </a:solidFill>
                <a:latin typeface="Arial"/>
                <a:cs typeface="Arial"/>
              </a:rPr>
              <a:t>layer</a:t>
            </a:r>
            <a:r>
              <a:rPr sz="2400" spc="10" dirty="0">
                <a:latin typeface="Arial"/>
                <a:cs typeface="Arial"/>
              </a:rPr>
              <a:t>’  </a:t>
            </a:r>
            <a:r>
              <a:rPr sz="2400" spc="-5" dirty="0">
                <a:latin typeface="Arial"/>
                <a:cs typeface="Arial"/>
              </a:rPr>
              <a:t>formation.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220595"/>
            <a:ext cx="8606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 indent="-291465">
              <a:lnSpc>
                <a:spcPct val="100000"/>
              </a:lnSpc>
              <a:spcBef>
                <a:spcPts val="100"/>
              </a:spcBef>
              <a:buChar char="•"/>
              <a:tabLst>
                <a:tab pos="303530" algn="l"/>
                <a:tab pos="304165" algn="l"/>
                <a:tab pos="996950" algn="l"/>
                <a:tab pos="1708785" algn="l"/>
                <a:tab pos="2963545" algn="l"/>
                <a:tab pos="3624579" algn="l"/>
                <a:tab pos="5693410" algn="l"/>
                <a:tab pos="6423025" algn="l"/>
                <a:tab pos="7219315" algn="l"/>
                <a:tab pos="7796530" algn="l"/>
              </a:tabLst>
            </a:pPr>
            <a:r>
              <a:rPr sz="2400" spc="-5" dirty="0">
                <a:latin typeface="Arial"/>
                <a:cs typeface="Arial"/>
              </a:rPr>
              <a:t>Fo</a:t>
            </a:r>
            <a:r>
              <a:rPr sz="2400" dirty="0">
                <a:latin typeface="Arial"/>
                <a:cs typeface="Arial"/>
              </a:rPr>
              <a:t>r	this	</a:t>
            </a:r>
            <a:r>
              <a:rPr sz="2400" spc="-5" dirty="0">
                <a:latin typeface="Arial"/>
                <a:cs typeface="Arial"/>
              </a:rPr>
              <a:t>reas</a:t>
            </a:r>
            <a:r>
              <a:rPr sz="2400" dirty="0">
                <a:latin typeface="Arial"/>
                <a:cs typeface="Arial"/>
              </a:rPr>
              <a:t>on,	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acapacitor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can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so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called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2403474"/>
            <a:ext cx="7349490" cy="11226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03530">
              <a:lnSpc>
                <a:spcPct val="100000"/>
              </a:lnSpc>
              <a:spcBef>
                <a:spcPts val="1540"/>
              </a:spcBef>
            </a:pPr>
            <a:r>
              <a:rPr sz="2400" spc="-5" dirty="0">
                <a:latin typeface="Arial"/>
                <a:cs typeface="Arial"/>
              </a:rPr>
              <a:t>Double layer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capacitor.</a:t>
            </a:r>
            <a:endParaRPr sz="2400">
              <a:latin typeface="Arial"/>
              <a:cs typeface="Arial"/>
            </a:endParaRPr>
          </a:p>
          <a:p>
            <a:pPr marL="303530" indent="-291465">
              <a:lnSpc>
                <a:spcPct val="100000"/>
              </a:lnSpc>
              <a:spcBef>
                <a:spcPts val="1440"/>
              </a:spcBef>
              <a:buChar char="•"/>
              <a:tabLst>
                <a:tab pos="303530" algn="l"/>
                <a:tab pos="304165" algn="l"/>
              </a:tabLst>
            </a:pPr>
            <a:r>
              <a:rPr sz="2400" spc="-5" dirty="0">
                <a:latin typeface="Arial"/>
                <a:cs typeface="Arial"/>
              </a:rPr>
              <a:t>The ions are then stored near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surface of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carbon.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3683889"/>
            <a:ext cx="8604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 indent="-291465">
              <a:lnSpc>
                <a:spcPct val="100000"/>
              </a:lnSpc>
              <a:spcBef>
                <a:spcPts val="100"/>
              </a:spcBef>
              <a:buChar char="•"/>
              <a:tabLst>
                <a:tab pos="303530" algn="l"/>
                <a:tab pos="304165" algn="l"/>
                <a:tab pos="1094740" algn="l"/>
                <a:tab pos="2496820" algn="l"/>
                <a:tab pos="3916045" algn="l"/>
                <a:tab pos="4605020" algn="l"/>
                <a:tab pos="5685790" algn="l"/>
                <a:tab pos="6171565" algn="l"/>
                <a:tab pos="6673215" algn="l"/>
                <a:tab pos="7362190" algn="l"/>
                <a:tab pos="8340725" algn="l"/>
              </a:tabLst>
            </a:pPr>
            <a:r>
              <a:rPr sz="2400" spc="-5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	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nce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bet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een</a:t>
            </a:r>
            <a:r>
              <a:rPr sz="2400" dirty="0">
                <a:latin typeface="Arial"/>
                <a:cs typeface="Arial"/>
              </a:rPr>
              <a:t>	the	</a:t>
            </a:r>
            <a:r>
              <a:rPr sz="2400" spc="-5" dirty="0">
                <a:latin typeface="Arial"/>
                <a:cs typeface="Arial"/>
              </a:rPr>
              <a:t>plates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the	</a:t>
            </a:r>
            <a:r>
              <a:rPr sz="2400" spc="-5" dirty="0">
                <a:latin typeface="Arial"/>
                <a:cs typeface="Arial"/>
              </a:rPr>
              <a:t>order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5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3866768"/>
            <a:ext cx="8408035" cy="1631314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03530">
              <a:lnSpc>
                <a:spcPct val="100000"/>
              </a:lnSpc>
              <a:spcBef>
                <a:spcPts val="1540"/>
              </a:spcBef>
            </a:pPr>
            <a:r>
              <a:rPr sz="2400" spc="-5" dirty="0">
                <a:latin typeface="Arial"/>
                <a:cs typeface="Arial"/>
              </a:rPr>
              <a:t>angstroms.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According </a:t>
            </a:r>
            <a:r>
              <a:rPr sz="2400" dirty="0">
                <a:latin typeface="Arial"/>
                <a:cs typeface="Arial"/>
              </a:rPr>
              <a:t>to the </a:t>
            </a:r>
            <a:r>
              <a:rPr sz="2400" spc="-5" dirty="0">
                <a:latin typeface="Arial"/>
                <a:cs typeface="Arial"/>
              </a:rPr>
              <a:t>formula </a:t>
            </a:r>
            <a:r>
              <a:rPr sz="2400" dirty="0">
                <a:latin typeface="Arial"/>
                <a:cs typeface="Arial"/>
              </a:rPr>
              <a:t>for 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capacitance,</a:t>
            </a:r>
            <a:endParaRPr sz="2400">
              <a:latin typeface="Arial"/>
              <a:cs typeface="Arial"/>
            </a:endParaRPr>
          </a:p>
          <a:p>
            <a:pPr marL="2925445">
              <a:lnSpc>
                <a:spcPct val="100000"/>
              </a:lnSpc>
              <a:spcBef>
                <a:spcPts val="1600"/>
              </a:spcBef>
            </a:pP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Dielectric constant of medium X area of the</a:t>
            </a:r>
            <a:r>
              <a:rPr sz="2000" spc="-1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plate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8423" y="5482539"/>
            <a:ext cx="16567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Capacitance</a:t>
            </a:r>
            <a:r>
              <a:rPr sz="20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=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50742" y="5683829"/>
            <a:ext cx="5471795" cy="0"/>
          </a:xfrm>
          <a:custGeom>
            <a:avLst/>
            <a:gdLst/>
            <a:ahLst/>
            <a:cxnLst/>
            <a:rect l="l" t="t" r="r" b="b"/>
            <a:pathLst>
              <a:path w="5471795">
                <a:moveTo>
                  <a:pt x="0" y="0"/>
                </a:moveTo>
                <a:lnTo>
                  <a:pt x="5471667" y="0"/>
                </a:lnTo>
              </a:path>
            </a:pathLst>
          </a:custGeom>
          <a:ln w="22396">
            <a:solidFill>
              <a:srgbClr val="3232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15866" y="5787339"/>
            <a:ext cx="32156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Distance between the</a:t>
            </a:r>
            <a:r>
              <a:rPr sz="2000" spc="-1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plates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493</Words>
  <Application>Microsoft Office PowerPoint</Application>
  <PresentationFormat>On-screen Show (4:3)</PresentationFormat>
  <Paragraphs>159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Electrical double layer capacitor</vt:lpstr>
      <vt:lpstr>Electrical Double Layer Capacitor</vt:lpstr>
      <vt:lpstr>1. Introduction</vt:lpstr>
      <vt:lpstr>Slide 4</vt:lpstr>
      <vt:lpstr>2. Principle, construction and working</vt:lpstr>
      <vt:lpstr>ULTRA CAPACITOR</vt:lpstr>
      <vt:lpstr>Construction</vt:lpstr>
      <vt:lpstr>Slide 8</vt:lpstr>
      <vt:lpstr>Slide 9</vt:lpstr>
      <vt:lpstr>Slide 10</vt:lpstr>
      <vt:lpstr>Slide 11</vt:lpstr>
      <vt:lpstr>Advantage</vt:lpstr>
      <vt:lpstr>Slide 13</vt:lpstr>
      <vt:lpstr>Applications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srm</dc:creator>
  <cp:lastModifiedBy>user</cp:lastModifiedBy>
  <cp:revision>2</cp:revision>
  <dcterms:created xsi:type="dcterms:W3CDTF">2020-04-20T14:25:19Z</dcterms:created>
  <dcterms:modified xsi:type="dcterms:W3CDTF">2024-09-10T03:46:43Z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2020-04-17T00:00:00Z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2020-04-20T00:00:00Z</vt:filetime>
  </property>
</Properties>
</file>